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7" r:id="rId2"/>
    <p:sldId id="268" r:id="rId3"/>
    <p:sldId id="258" r:id="rId4"/>
    <p:sldId id="259" r:id="rId5"/>
    <p:sldId id="266" r:id="rId6"/>
    <p:sldId id="260" r:id="rId7"/>
    <p:sldId id="265" r:id="rId8"/>
    <p:sldId id="261" r:id="rId9"/>
    <p:sldId id="262"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3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1189096" y="5617774"/>
            <a:ext cx="9843913"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19937" y="1016990"/>
            <a:ext cx="9572977"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20801" y="1009651"/>
            <a:ext cx="9572977"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026029" y="702069"/>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10568399" y="655232"/>
            <a:ext cx="566928" cy="755904"/>
          </a:xfrm>
          <a:prstGeom prst="rect">
            <a:avLst/>
          </a:prstGeom>
          <a:noFill/>
        </p:spPr>
      </p:pic>
      <p:sp>
        <p:nvSpPr>
          <p:cNvPr id="2" name="Title 1"/>
          <p:cNvSpPr>
            <a:spLocks noGrp="1"/>
          </p:cNvSpPr>
          <p:nvPr>
            <p:ph type="ctrTitle"/>
          </p:nvPr>
        </p:nvSpPr>
        <p:spPr>
          <a:xfrm>
            <a:off x="2302934" y="1794935"/>
            <a:ext cx="7631291"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2302934" y="3736622"/>
            <a:ext cx="761623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9027569" y="5357593"/>
            <a:ext cx="1618428" cy="365125"/>
          </a:xfrm>
        </p:spPr>
        <p:txBody>
          <a:bodyPr/>
          <a:lstStyle/>
          <a:p>
            <a:fld id="{971EB0E2-AC09-4E1C-B562-0EF538BC15F8}" type="datetimeFigureOut">
              <a:rPr lang="es-CO" smtClean="0"/>
              <a:t>17/06/2019</a:t>
            </a:fld>
            <a:endParaRPr lang="es-CO"/>
          </a:p>
        </p:txBody>
      </p:sp>
      <p:sp>
        <p:nvSpPr>
          <p:cNvPr id="5" name="Footer Placeholder 4"/>
          <p:cNvSpPr>
            <a:spLocks noGrp="1"/>
          </p:cNvSpPr>
          <p:nvPr>
            <p:ph type="ftr" sz="quarter" idx="11"/>
          </p:nvPr>
        </p:nvSpPr>
        <p:spPr>
          <a:xfrm>
            <a:off x="1565393" y="5357593"/>
            <a:ext cx="6713127" cy="365125"/>
          </a:xfrm>
        </p:spPr>
        <p:txBody>
          <a:bodyPr/>
          <a:lstStyle/>
          <a:p>
            <a:endParaRPr lang="es-CO"/>
          </a:p>
        </p:txBody>
      </p:sp>
      <p:sp>
        <p:nvSpPr>
          <p:cNvPr id="6" name="Slide Number Placeholder 5"/>
          <p:cNvSpPr>
            <a:spLocks noGrp="1"/>
          </p:cNvSpPr>
          <p:nvPr>
            <p:ph type="sldNum" sz="quarter" idx="12"/>
          </p:nvPr>
        </p:nvSpPr>
        <p:spPr>
          <a:xfrm>
            <a:off x="8285241" y="5357593"/>
            <a:ext cx="738697" cy="365125"/>
          </a:xfrm>
        </p:spPr>
        <p:txBody>
          <a:bodyPr/>
          <a:lstStyle>
            <a:lvl1pPr algn="ctr">
              <a:defRPr/>
            </a:lvl1pPr>
          </a:lstStyle>
          <a:p>
            <a:fld id="{F3E2F150-CBD5-4014-94ED-A25A61035AA2}"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71EB0E2-AC09-4E1C-B562-0EF538BC15F8}"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925691"/>
            <a:ext cx="1907823"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0962" y="1106313"/>
            <a:ext cx="690503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71EB0E2-AC09-4E1C-B562-0EF538BC15F8}"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71EB0E2-AC09-4E1C-B562-0EF538BC15F8}"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26639" y="2239431"/>
            <a:ext cx="8338725"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1690" y="3725335"/>
            <a:ext cx="8308623"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71EB0E2-AC09-4E1C-B562-0EF538BC15F8}"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971EB0E2-AC09-4E1C-B562-0EF538BC15F8}" type="datetimeFigureOut">
              <a:rPr lang="es-CO" smtClean="0"/>
              <a:t>17/06/2019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3E2F150-CBD5-4014-94ED-A25A61035AA2}" type="slidenum">
              <a:rPr lang="es-CO" smtClean="0"/>
              <a:t>‹Nº›</a:t>
            </a:fld>
            <a:endParaRPr lang="es-CO"/>
          </a:p>
        </p:txBody>
      </p:sp>
      <p:sp>
        <p:nvSpPr>
          <p:cNvPr id="9" name="Content Placeholder 8"/>
          <p:cNvSpPr>
            <a:spLocks noGrp="1"/>
          </p:cNvSpPr>
          <p:nvPr>
            <p:ph sz="quarter" idx="13"/>
          </p:nvPr>
        </p:nvSpPr>
        <p:spPr>
          <a:xfrm>
            <a:off x="1731264" y="2121407"/>
            <a:ext cx="42672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6217920" y="2119313"/>
            <a:ext cx="42672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2077160" y="2122312"/>
            <a:ext cx="391936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6547559" y="2122311"/>
            <a:ext cx="3925824"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971EB0E2-AC09-4E1C-B562-0EF538BC15F8}" type="datetimeFigureOut">
              <a:rPr lang="es-CO" smtClean="0"/>
              <a:t>17/06/2019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3E2F150-CBD5-4014-94ED-A25A61035AA2}" type="slidenum">
              <a:rPr lang="es-CO" smtClean="0"/>
              <a:t>‹Nº›</a:t>
            </a:fld>
            <a:endParaRPr lang="es-CO"/>
          </a:p>
        </p:txBody>
      </p:sp>
      <p:sp>
        <p:nvSpPr>
          <p:cNvPr id="11" name="Content Placeholder 10"/>
          <p:cNvSpPr>
            <a:spLocks noGrp="1"/>
          </p:cNvSpPr>
          <p:nvPr>
            <p:ph sz="quarter" idx="13"/>
          </p:nvPr>
        </p:nvSpPr>
        <p:spPr>
          <a:xfrm>
            <a:off x="1731264" y="2944368"/>
            <a:ext cx="4303776"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6193535" y="2944813"/>
            <a:ext cx="4303776"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971EB0E2-AC09-4E1C-B562-0EF538BC15F8}" type="datetimeFigureOut">
              <a:rPr lang="es-CO" smtClean="0"/>
              <a:t>17/06/2019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EB0E2-AC09-4E1C-B562-0EF538BC15F8}" type="datetimeFigureOut">
              <a:rPr lang="es-CO" smtClean="0"/>
              <a:t>17/06/2019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3E2F150-CBD5-4014-94ED-A25A61035AA2}"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5961889" y="603504"/>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999745" y="576072"/>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8635" y="2020043"/>
            <a:ext cx="4086436"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6472388" y="1150993"/>
            <a:ext cx="4027723"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530834" y="3623748"/>
            <a:ext cx="4065188"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8455598" y="5885673"/>
            <a:ext cx="1618428" cy="365125"/>
          </a:xfrm>
        </p:spPr>
        <p:txBody>
          <a:bodyPr/>
          <a:lstStyle/>
          <a:p>
            <a:fld id="{971EB0E2-AC09-4E1C-B562-0EF538BC15F8}" type="datetimeFigureOut">
              <a:rPr lang="es-CO" smtClean="0"/>
              <a:t>17/06/2019</a:t>
            </a:fld>
            <a:endParaRPr lang="es-CO"/>
          </a:p>
        </p:txBody>
      </p:sp>
      <p:sp>
        <p:nvSpPr>
          <p:cNvPr id="6" name="Footer Placeholder 5"/>
          <p:cNvSpPr>
            <a:spLocks noGrp="1"/>
          </p:cNvSpPr>
          <p:nvPr>
            <p:ph type="ftr" sz="quarter" idx="11"/>
          </p:nvPr>
        </p:nvSpPr>
        <p:spPr>
          <a:xfrm rot="-60000">
            <a:off x="1219406" y="5829262"/>
            <a:ext cx="4696809" cy="365125"/>
          </a:xfrm>
        </p:spPr>
        <p:txBody>
          <a:bodyPr/>
          <a:lstStyle/>
          <a:p>
            <a:endParaRPr lang="es-CO"/>
          </a:p>
        </p:txBody>
      </p:sp>
      <p:sp>
        <p:nvSpPr>
          <p:cNvPr id="7" name="Slide Number Placeholder 6"/>
          <p:cNvSpPr>
            <a:spLocks noGrp="1"/>
          </p:cNvSpPr>
          <p:nvPr>
            <p:ph type="sldNum" sz="quarter" idx="12"/>
          </p:nvPr>
        </p:nvSpPr>
        <p:spPr>
          <a:xfrm rot="60000">
            <a:off x="10076418" y="5896962"/>
            <a:ext cx="738697" cy="365125"/>
          </a:xfrm>
        </p:spPr>
        <p:txBody>
          <a:bodyPr/>
          <a:lstStyle/>
          <a:p>
            <a:fld id="{F3E2F150-CBD5-4014-94ED-A25A61035AA2}"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3412" y="575769"/>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5953025" y="603920"/>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5232" y="2020824"/>
            <a:ext cx="408432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6531487" y="1207272"/>
            <a:ext cx="3885151"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536192" y="3621024"/>
            <a:ext cx="4059936"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8461249" y="5888738"/>
            <a:ext cx="1618428" cy="365125"/>
          </a:xfrm>
        </p:spPr>
        <p:txBody>
          <a:bodyPr/>
          <a:lstStyle/>
          <a:p>
            <a:fld id="{971EB0E2-AC09-4E1C-B562-0EF538BC15F8}" type="datetimeFigureOut">
              <a:rPr lang="es-CO" smtClean="0"/>
              <a:t>17/06/2019</a:t>
            </a:fld>
            <a:endParaRPr lang="es-CO"/>
          </a:p>
        </p:txBody>
      </p:sp>
      <p:sp>
        <p:nvSpPr>
          <p:cNvPr id="6" name="Footer Placeholder 5"/>
          <p:cNvSpPr>
            <a:spLocks noGrp="1"/>
          </p:cNvSpPr>
          <p:nvPr>
            <p:ph type="ftr" sz="quarter" idx="11"/>
          </p:nvPr>
        </p:nvSpPr>
        <p:spPr>
          <a:xfrm rot="-60000">
            <a:off x="1219426" y="5831038"/>
            <a:ext cx="4425391" cy="365125"/>
          </a:xfrm>
        </p:spPr>
        <p:txBody>
          <a:bodyPr/>
          <a:lstStyle/>
          <a:p>
            <a:endParaRPr lang="es-CO"/>
          </a:p>
        </p:txBody>
      </p:sp>
      <p:sp>
        <p:nvSpPr>
          <p:cNvPr id="7" name="Slide Number Placeholder 6"/>
          <p:cNvSpPr>
            <a:spLocks noGrp="1"/>
          </p:cNvSpPr>
          <p:nvPr>
            <p:ph type="sldNum" sz="quarter" idx="12"/>
          </p:nvPr>
        </p:nvSpPr>
        <p:spPr>
          <a:xfrm rot="60000">
            <a:off x="10082786" y="5900027"/>
            <a:ext cx="738697" cy="365125"/>
          </a:xfrm>
        </p:spPr>
        <p:txBody>
          <a:bodyPr/>
          <a:lstStyle/>
          <a:p>
            <a:fld id="{F3E2F150-CBD5-4014-94ED-A25A61035AA2}"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38201" y="6069330"/>
            <a:ext cx="1056132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75360" y="575310"/>
            <a:ext cx="102616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 y="576072"/>
            <a:ext cx="102616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724989" y="273091"/>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10914593" y="203675"/>
            <a:ext cx="566928" cy="755904"/>
          </a:xfrm>
          <a:prstGeom prst="rect">
            <a:avLst/>
          </a:prstGeom>
          <a:noFill/>
        </p:spPr>
      </p:pic>
      <p:sp>
        <p:nvSpPr>
          <p:cNvPr id="2" name="Title Placeholder 1"/>
          <p:cNvSpPr>
            <a:spLocks noGrp="1"/>
          </p:cNvSpPr>
          <p:nvPr>
            <p:ph type="title"/>
          </p:nvPr>
        </p:nvSpPr>
        <p:spPr>
          <a:xfrm>
            <a:off x="1460031" y="817583"/>
            <a:ext cx="9286993"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50721" y="2119257"/>
            <a:ext cx="8261873"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606118" y="5809153"/>
            <a:ext cx="1618428"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71EB0E2-AC09-4E1C-B562-0EF538BC15F8}" type="datetimeFigureOut">
              <a:rPr lang="es-CO" smtClean="0"/>
              <a:t>17/06/2019</a:t>
            </a:fld>
            <a:endParaRPr lang="es-CO"/>
          </a:p>
        </p:txBody>
      </p:sp>
      <p:sp>
        <p:nvSpPr>
          <p:cNvPr id="5" name="Footer Placeholder 4"/>
          <p:cNvSpPr>
            <a:spLocks noGrp="1"/>
          </p:cNvSpPr>
          <p:nvPr>
            <p:ph type="ftr" sz="quarter" idx="3"/>
          </p:nvPr>
        </p:nvSpPr>
        <p:spPr>
          <a:xfrm>
            <a:off x="1219202" y="5809153"/>
            <a:ext cx="7386917"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CO"/>
          </a:p>
        </p:txBody>
      </p:sp>
      <p:sp>
        <p:nvSpPr>
          <p:cNvPr id="6" name="Slide Number Placeholder 5"/>
          <p:cNvSpPr>
            <a:spLocks noGrp="1"/>
          </p:cNvSpPr>
          <p:nvPr>
            <p:ph type="sldNum" sz="quarter" idx="4"/>
          </p:nvPr>
        </p:nvSpPr>
        <p:spPr>
          <a:xfrm>
            <a:off x="10226937" y="5809153"/>
            <a:ext cx="738697"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E2F150-CBD5-4014-94ED-A25A61035AA2}"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01532" y="850006"/>
            <a:ext cx="6542468" cy="4678204"/>
          </a:xfrm>
          <a:prstGeom prst="rect">
            <a:avLst/>
          </a:prstGeom>
        </p:spPr>
        <p:txBody>
          <a:bodyPr wrap="square">
            <a:spAutoFit/>
          </a:bodyPr>
          <a:lstStyle/>
          <a:p>
            <a:r>
              <a:rPr lang="es-MX" b="1" dirty="0" smtClean="0"/>
              <a:t>IMPACTO </a:t>
            </a:r>
            <a:r>
              <a:rPr lang="es-MX" b="1" dirty="0" smtClean="0"/>
              <a:t>TERREMOTO </a:t>
            </a:r>
            <a:r>
              <a:rPr lang="es-MX" b="1" dirty="0" smtClean="0"/>
              <a:t>HAITI</a:t>
            </a:r>
            <a:r>
              <a:rPr lang="es-MX" b="1" dirty="0" smtClean="0"/>
              <a:t>.(2010)</a:t>
            </a:r>
            <a:endParaRPr lang="es-MX" b="1" dirty="0"/>
          </a:p>
          <a:p>
            <a:r>
              <a:rPr lang="es-MX" dirty="0" smtClean="0"/>
              <a:t> </a:t>
            </a:r>
            <a:r>
              <a:rPr lang="es-MX" sz="2000" dirty="0" smtClean="0"/>
              <a:t>105 </a:t>
            </a:r>
            <a:r>
              <a:rPr lang="es-MX" sz="2000" dirty="0"/>
              <a:t>mil residencias quedaron totalmente destruidas y más de 208 mil </a:t>
            </a:r>
            <a:r>
              <a:rPr lang="es-MX" sz="2000" dirty="0" smtClean="0"/>
              <a:t>dañadas.</a:t>
            </a:r>
          </a:p>
          <a:p>
            <a:r>
              <a:rPr lang="es-MX" sz="2000" dirty="0" smtClean="0"/>
              <a:t>1.300 </a:t>
            </a:r>
            <a:r>
              <a:rPr lang="es-MX" sz="2000" dirty="0"/>
              <a:t>establecimientos </a:t>
            </a:r>
            <a:r>
              <a:rPr lang="es-MX" sz="2000" dirty="0" smtClean="0"/>
              <a:t>educativos</a:t>
            </a:r>
          </a:p>
          <a:p>
            <a:r>
              <a:rPr lang="es-MX" sz="2000" dirty="0" smtClean="0"/>
              <a:t>50 </a:t>
            </a:r>
            <a:r>
              <a:rPr lang="es-MX" sz="2000" dirty="0"/>
              <a:t>hospitales y centros sanitarios se desmoronaron o quedaron inutilizables. </a:t>
            </a:r>
            <a:endParaRPr lang="es-MX" sz="2000" dirty="0" smtClean="0"/>
          </a:p>
          <a:p>
            <a:r>
              <a:rPr lang="es-MX" sz="2000" dirty="0" smtClean="0"/>
              <a:t>El </a:t>
            </a:r>
            <a:r>
              <a:rPr lang="es-MX" sz="2000" dirty="0"/>
              <a:t>principal puerto del país quedó fuera de servicio</a:t>
            </a:r>
            <a:r>
              <a:rPr lang="es-MX" sz="2000" dirty="0" smtClean="0"/>
              <a:t>.</a:t>
            </a:r>
          </a:p>
          <a:p>
            <a:r>
              <a:rPr lang="es-MX" sz="2000" dirty="0" smtClean="0"/>
              <a:t> </a:t>
            </a:r>
            <a:r>
              <a:rPr lang="es-MX" sz="2000" dirty="0"/>
              <a:t>El Palacio presidencial, el Parlamento, el Palacio de Justicia, la mayoría de edificios de los ministerios y de la administración pública han sido destruidos. </a:t>
            </a:r>
            <a:endParaRPr lang="es-MX" sz="2000" dirty="0" smtClean="0"/>
          </a:p>
          <a:p>
            <a:r>
              <a:rPr lang="es-MX" sz="2000" dirty="0" smtClean="0"/>
              <a:t>IMPACTO </a:t>
            </a:r>
            <a:r>
              <a:rPr lang="es-MX" sz="2000" dirty="0"/>
              <a:t>EN EL MEDIO AMBIENTE Aunque previamente los indicadores medioambientales ya estaban en números rojos, el seísmo ha aumentado la presión sobre el medio ambiente y los recursos naturales, acentuando así la extrema vulnerabilidad de la población haitiana</a:t>
            </a:r>
            <a:endParaRPr lang="es-CO" sz="2000" dirty="0"/>
          </a:p>
        </p:txBody>
      </p:sp>
    </p:spTree>
    <p:extLst>
      <p:ext uri="{BB962C8B-B14F-4D97-AF65-F5344CB8AC3E}">
        <p14:creationId xmlns:p14="http://schemas.microsoft.com/office/powerpoint/2010/main" val="264439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02287" y="927279"/>
            <a:ext cx="6632620" cy="5016758"/>
          </a:xfrm>
          <a:prstGeom prst="rect">
            <a:avLst/>
          </a:prstGeom>
        </p:spPr>
        <p:txBody>
          <a:bodyPr wrap="square">
            <a:spAutoFit/>
          </a:bodyPr>
          <a:lstStyle/>
          <a:p>
            <a:r>
              <a:rPr lang="es-MX" dirty="0"/>
              <a:t> </a:t>
            </a:r>
            <a:r>
              <a:rPr lang="es-MX" sz="3200" b="1" dirty="0"/>
              <a:t>Cerca de 1,5 millones de personas</a:t>
            </a:r>
            <a:r>
              <a:rPr lang="es-MX" sz="3200" dirty="0"/>
              <a:t>, que representan el quince por ciento de la población nacional, se vieron afectadas directamente. Según las autoridades nacionales, más de 300 mil personas perdieron la vida, y otras tantas quedaron heridas. Cerca de 1,3 millones viven en refugios provisionales en la zona metropolitana de Puerto Príncipe</a:t>
            </a:r>
            <a:endParaRPr lang="es-CO" sz="3200" dirty="0"/>
          </a:p>
        </p:txBody>
      </p:sp>
    </p:spTree>
    <p:extLst>
      <p:ext uri="{BB962C8B-B14F-4D97-AF65-F5344CB8AC3E}">
        <p14:creationId xmlns:p14="http://schemas.microsoft.com/office/powerpoint/2010/main" val="252880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t>Comisión Interina de la reconstrucción</a:t>
            </a:r>
            <a:endParaRPr lang="es-CO" dirty="0"/>
          </a:p>
        </p:txBody>
      </p:sp>
      <p:sp>
        <p:nvSpPr>
          <p:cNvPr id="3" name="Marcador de contenido 2"/>
          <p:cNvSpPr>
            <a:spLocks noGrp="1"/>
          </p:cNvSpPr>
          <p:nvPr>
            <p:ph idx="1"/>
          </p:nvPr>
        </p:nvSpPr>
        <p:spPr/>
        <p:txBody>
          <a:bodyPr>
            <a:normAutofit fontScale="92500" lnSpcReduction="10000"/>
          </a:bodyPr>
          <a:lstStyle/>
          <a:p>
            <a:pPr marL="0" indent="0">
              <a:buNone/>
            </a:pPr>
            <a:r>
              <a:rPr lang="es-MX" dirty="0" smtClean="0"/>
              <a:t>.</a:t>
            </a:r>
          </a:p>
          <a:p>
            <a:pPr marL="0" indent="0">
              <a:buNone/>
            </a:pPr>
            <a:r>
              <a:rPr lang="es-MX" dirty="0" smtClean="0"/>
              <a:t> La misión de la CIRH estriba en garantizar la coordinación y el despliegue efectivo de los recursos y responder a las preocupaciones concernientes a la rendición de cuentas y la transparencia para maximizar el apoyo prestado por los donantes internacionales. Su mandato consiste en aplicar el Plan de Desarrollo de Haití presentado por el Gobierno. Otorga su aprobación a las propuestas evaluadas sobre el cumplimiento y la coordinación con el Plan de Desarrollo de Haití, elabora y solicita proyectos coherentes con las prioridades del Plan de Desarrollo de Haití y decide la admisibilidad de las ofertas del exterior.</a:t>
            </a:r>
            <a:endParaRPr lang="es-CO" dirty="0"/>
          </a:p>
        </p:txBody>
      </p:sp>
    </p:spTree>
    <p:extLst>
      <p:ext uri="{BB962C8B-B14F-4D97-AF65-F5344CB8AC3E}">
        <p14:creationId xmlns:p14="http://schemas.microsoft.com/office/powerpoint/2010/main" val="1752420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t>La Secretaría de la CIRH </a:t>
            </a:r>
            <a:br>
              <a:rPr lang="es-MX" b="1" dirty="0"/>
            </a:br>
            <a:endParaRPr lang="es-CO" dirty="0"/>
          </a:p>
        </p:txBody>
      </p:sp>
      <p:sp>
        <p:nvSpPr>
          <p:cNvPr id="3" name="Marcador de contenido 2"/>
          <p:cNvSpPr>
            <a:spLocks noGrp="1"/>
          </p:cNvSpPr>
          <p:nvPr>
            <p:ph idx="1"/>
          </p:nvPr>
        </p:nvSpPr>
        <p:spPr/>
        <p:txBody>
          <a:bodyPr>
            <a:normAutofit/>
          </a:bodyPr>
          <a:lstStyle/>
          <a:p>
            <a:endParaRPr lang="es-MX" dirty="0" smtClean="0"/>
          </a:p>
          <a:p>
            <a:pPr marL="0" indent="0">
              <a:buNone/>
            </a:pPr>
            <a:r>
              <a:rPr lang="es-MX" dirty="0" smtClean="0"/>
              <a:t>Cuenta con servicios de planificación, comunicaciones y gestión de proyectos, un equipo de asesores sectoriales y oficinas asignadas al sector privado y las ONG. Esta secretaría está compuesta por expertos de Haití, la diáspora haitiana, y secundada por las principales instituciones financieras internacionales y los donantes de fondos. Las modalidades de funcionamiento serán  sometidas a la aprobación del Consejo. </a:t>
            </a:r>
          </a:p>
          <a:p>
            <a:pPr marL="0" indent="0">
              <a:buNone/>
            </a:pPr>
            <a:endParaRPr lang="es-CO" dirty="0"/>
          </a:p>
        </p:txBody>
      </p:sp>
    </p:spTree>
    <p:extLst>
      <p:ext uri="{BB962C8B-B14F-4D97-AF65-F5344CB8AC3E}">
        <p14:creationId xmlns:p14="http://schemas.microsoft.com/office/powerpoint/2010/main" val="2945662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75775" y="1223494"/>
            <a:ext cx="6568225" cy="2585323"/>
          </a:xfrm>
          <a:prstGeom prst="rect">
            <a:avLst/>
          </a:prstGeom>
        </p:spPr>
        <p:txBody>
          <a:bodyPr wrap="square">
            <a:spAutoFit/>
          </a:bodyPr>
          <a:lstStyle/>
          <a:p>
            <a:r>
              <a:rPr lang="es-MX" sz="2400" b="1" dirty="0"/>
              <a:t>Fondo para la Reconstrucción y el Desarrollo de Haití</a:t>
            </a:r>
            <a:r>
              <a:rPr lang="es-MX" dirty="0"/>
              <a:t>, </a:t>
            </a:r>
            <a:endParaRPr lang="es-MX" dirty="0" smtClean="0"/>
          </a:p>
          <a:p>
            <a:endParaRPr lang="es-MX" dirty="0"/>
          </a:p>
          <a:p>
            <a:r>
              <a:rPr lang="es-MX" sz="2400" dirty="0" smtClean="0"/>
              <a:t>El </a:t>
            </a:r>
            <a:r>
              <a:rPr lang="es-MX" sz="2400" dirty="0"/>
              <a:t>Fondo Fiduciario de Múltiples Donantes (FFMD) es un instrumento para facilitar la armonización de los programas y proyectos que requieren financiación y fondos disponibles</a:t>
            </a:r>
            <a:endParaRPr lang="es-CO" sz="2400" dirty="0"/>
          </a:p>
        </p:txBody>
      </p:sp>
    </p:spTree>
    <p:extLst>
      <p:ext uri="{BB962C8B-B14F-4D97-AF65-F5344CB8AC3E}">
        <p14:creationId xmlns:p14="http://schemas.microsoft.com/office/powerpoint/2010/main" val="29783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514601" y="838201"/>
            <a:ext cx="6629400" cy="4955203"/>
          </a:xfrm>
          <a:prstGeom prst="rect">
            <a:avLst/>
          </a:prstGeom>
        </p:spPr>
        <p:txBody>
          <a:bodyPr wrap="square">
            <a:spAutoFit/>
          </a:bodyPr>
          <a:lstStyle/>
          <a:p>
            <a:r>
              <a:rPr lang="es-MX" sz="2800" b="1" dirty="0" smtClean="0"/>
              <a:t>Apoyo presupuestario </a:t>
            </a:r>
            <a:endParaRPr lang="es-MX" sz="2800" b="1" dirty="0"/>
          </a:p>
          <a:p>
            <a:endParaRPr lang="es-MX" sz="1400" dirty="0" smtClean="0"/>
          </a:p>
          <a:p>
            <a:endParaRPr lang="es-MX" sz="1400" dirty="0"/>
          </a:p>
          <a:p>
            <a:r>
              <a:rPr lang="es-MX" sz="2000" dirty="0" smtClean="0"/>
              <a:t> Reconstrucción de las zonas devastadas 780</a:t>
            </a:r>
          </a:p>
          <a:p>
            <a:r>
              <a:rPr lang="es-MX" sz="2000" dirty="0" smtClean="0"/>
              <a:t>  Red transporte nacional 180 </a:t>
            </a:r>
          </a:p>
          <a:p>
            <a:r>
              <a:rPr lang="es-MX" sz="2000" dirty="0" smtClean="0"/>
              <a:t> Estación de ciclones y gestión de los riesgos y de los desastres   130 </a:t>
            </a:r>
          </a:p>
          <a:p>
            <a:r>
              <a:rPr lang="es-MX" sz="2000" dirty="0" smtClean="0"/>
              <a:t> Polos regionales y renovación urbanas 75 </a:t>
            </a:r>
          </a:p>
          <a:p>
            <a:r>
              <a:rPr lang="es-MX" sz="2000" dirty="0" smtClean="0"/>
              <a:t> Ordenación territorial y desarrollo local 50 </a:t>
            </a:r>
          </a:p>
          <a:p>
            <a:r>
              <a:rPr lang="es-MX" sz="2000" dirty="0" smtClean="0"/>
              <a:t> Gestión de las cuencas fluviales Producción nacional 260    Reactivación de los circuitos económicos y financieros 400 Electricidad 157 </a:t>
            </a:r>
          </a:p>
          <a:p>
            <a:r>
              <a:rPr lang="es-MX" sz="2000" dirty="0" smtClean="0"/>
              <a:t>Alojamiento de la población 295 </a:t>
            </a:r>
          </a:p>
          <a:p>
            <a:r>
              <a:rPr lang="es-MX" sz="2000" dirty="0" smtClean="0"/>
              <a:t>Creación de empleos de alta intensidad de mano de obra 200  Protección social 70 </a:t>
            </a:r>
          </a:p>
          <a:p>
            <a:r>
              <a:rPr lang="es-MX" sz="2000" dirty="0" smtClean="0"/>
              <a:t>Educación: vuelta escolar y construcción de escuelas 470 </a:t>
            </a:r>
          </a:p>
        </p:txBody>
      </p:sp>
    </p:spTree>
    <p:extLst>
      <p:ext uri="{BB962C8B-B14F-4D97-AF65-F5344CB8AC3E}">
        <p14:creationId xmlns:p14="http://schemas.microsoft.com/office/powerpoint/2010/main" val="71838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98501" y="965915"/>
            <a:ext cx="6645499" cy="3046988"/>
          </a:xfrm>
          <a:prstGeom prst="rect">
            <a:avLst/>
          </a:prstGeom>
        </p:spPr>
        <p:txBody>
          <a:bodyPr wrap="square">
            <a:spAutoFit/>
          </a:bodyPr>
          <a:lstStyle/>
          <a:p>
            <a:r>
              <a:rPr lang="es-MX" sz="2400" dirty="0"/>
              <a:t>Salud 390</a:t>
            </a:r>
          </a:p>
          <a:p>
            <a:r>
              <a:rPr lang="es-MX" sz="2400" dirty="0"/>
              <a:t>Seguridad alimentaria 140 </a:t>
            </a:r>
          </a:p>
          <a:p>
            <a:r>
              <a:rPr lang="es-MX" sz="2400" dirty="0"/>
              <a:t> Agua alcantarillado 160</a:t>
            </a:r>
          </a:p>
          <a:p>
            <a:r>
              <a:rPr lang="es-MX" sz="2400" dirty="0"/>
              <a:t>  Instituciones democráticas 155</a:t>
            </a:r>
          </a:p>
          <a:p>
            <a:r>
              <a:rPr lang="es-MX" sz="2400" dirty="0"/>
              <a:t> Reactivación de la administración 372 </a:t>
            </a:r>
          </a:p>
          <a:p>
            <a:r>
              <a:rPr lang="es-MX" sz="2400" dirty="0"/>
              <a:t>Apoyo al Parlamento 20 </a:t>
            </a:r>
          </a:p>
          <a:p>
            <a:r>
              <a:rPr lang="es-MX" sz="2400" dirty="0"/>
              <a:t>Justicia y seguridad 255</a:t>
            </a:r>
          </a:p>
          <a:p>
            <a:r>
              <a:rPr lang="es-MX" sz="2400" dirty="0"/>
              <a:t> </a:t>
            </a:r>
            <a:r>
              <a:rPr lang="es-MX" sz="2400" b="1" dirty="0"/>
              <a:t>Total 3864 </a:t>
            </a:r>
            <a:r>
              <a:rPr lang="es-MX" sz="2400" b="1" dirty="0" smtClean="0"/>
              <a:t>MILLONES DE DOLARES(2010)</a:t>
            </a:r>
            <a:endParaRPr lang="es-CO" sz="2400" b="1" dirty="0"/>
          </a:p>
        </p:txBody>
      </p:sp>
    </p:spTree>
    <p:extLst>
      <p:ext uri="{BB962C8B-B14F-4D97-AF65-F5344CB8AC3E}">
        <p14:creationId xmlns:p14="http://schemas.microsoft.com/office/powerpoint/2010/main" val="266159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028346"/>
            <a:ext cx="6096000" cy="4832092"/>
          </a:xfrm>
          <a:prstGeom prst="rect">
            <a:avLst/>
          </a:prstGeom>
        </p:spPr>
        <p:txBody>
          <a:bodyPr>
            <a:spAutoFit/>
          </a:bodyPr>
          <a:lstStyle/>
          <a:p>
            <a:r>
              <a:rPr lang="es-MX" sz="2000" b="1" dirty="0" smtClean="0"/>
              <a:t>La financiación del Plan para la Recuperación </a:t>
            </a:r>
            <a:r>
              <a:rPr lang="es-MX" dirty="0" smtClean="0"/>
              <a:t>comprende múltiples componentes. De hecho, los gastos públicos no son más que una parte del esfuerzo a aceptar. Los gastos de inversiones para la reconstrucción del hábitat, comercios y fábricas provendrán ampliamente del sector privado. Es necesario garantizar que los mecanismos de crédito estarán a la altura de las necesidades y deberán tomarse las medidas para ello. Los compromisos acordados en la Conferencia de Nueva York tratan esencialmente de los recursos que provienen de la ayuda pública al desarrollo. Los mecanismos abordados en este capítulo tratan prioritariamente de esta etapa del PARDN pero aborda igualmente las iniciativas a tomar para integrar las contribuciones de unos y otros en un esfuerzo colectivo y solidario para, no sólo recuperarse del desastre del 12 de enero, sino también reactivar el país por la vía del desarrollo conforme a la visión expresada.</a:t>
            </a:r>
            <a:endParaRPr lang="es-CO" dirty="0"/>
          </a:p>
        </p:txBody>
      </p:sp>
    </p:spTree>
    <p:extLst>
      <p:ext uri="{BB962C8B-B14F-4D97-AF65-F5344CB8AC3E}">
        <p14:creationId xmlns:p14="http://schemas.microsoft.com/office/powerpoint/2010/main" val="174511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53048" y="953037"/>
            <a:ext cx="6490952" cy="4708981"/>
          </a:xfrm>
          <a:prstGeom prst="rect">
            <a:avLst/>
          </a:prstGeom>
        </p:spPr>
        <p:txBody>
          <a:bodyPr wrap="square">
            <a:spAutoFit/>
          </a:bodyPr>
          <a:lstStyle/>
          <a:p>
            <a:r>
              <a:rPr lang="es-MX" sz="2000" dirty="0" smtClean="0"/>
              <a:t> </a:t>
            </a:r>
            <a:r>
              <a:rPr lang="es-MX" sz="2000" b="1" dirty="0"/>
              <a:t>P</a:t>
            </a:r>
            <a:r>
              <a:rPr lang="es-MX" sz="2000" b="1" dirty="0" smtClean="0"/>
              <a:t>rograma del BID (2017)</a:t>
            </a:r>
          </a:p>
          <a:p>
            <a:r>
              <a:rPr lang="es-MX" sz="2000" dirty="0"/>
              <a:t>S</a:t>
            </a:r>
            <a:r>
              <a:rPr lang="es-MX" sz="2000" dirty="0" smtClean="0"/>
              <a:t>e enfrentó no solo a las limitaciones estructurales del país, sino también a problemas derivados de la planificación de las operaciones en el contexto post-terremoto. La mayoría de las operaciones fueron impactadas por limitaciones estructurales derivadas de la baja capacidad de gestión y ejecución de las entidades gubernamentales, la volatilidad del liderazgo político a nivel de los ministerios de línea, y las limitaciones del entorno de negocios. Las operaciones enfrentaron también problemas de conceptualización y diseño asociados, en parte, a la rapidez de los tiempos de preparación en el contexto post-terremoto. Estos comportaron dificultades de implementación y retrasos que resultaron en importantes incrementos de costos.</a:t>
            </a:r>
            <a:endParaRPr lang="es-CO" sz="2000" dirty="0"/>
          </a:p>
        </p:txBody>
      </p:sp>
    </p:spTree>
    <p:extLst>
      <p:ext uri="{BB962C8B-B14F-4D97-AF65-F5344CB8AC3E}">
        <p14:creationId xmlns:p14="http://schemas.microsoft.com/office/powerpoint/2010/main" val="21436255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55</TotalTime>
  <Words>788</Words>
  <Application>Microsoft Office PowerPoint</Application>
  <PresentationFormat>Personalizado</PresentationFormat>
  <Paragraphs>40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Chincheta</vt:lpstr>
      <vt:lpstr>Presentación de PowerPoint</vt:lpstr>
      <vt:lpstr>Presentación de PowerPoint</vt:lpstr>
      <vt:lpstr>Comisión Interina de la reconstrucción</vt:lpstr>
      <vt:lpstr>La Secretaría de la CIRH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8</cp:revision>
  <dcterms:created xsi:type="dcterms:W3CDTF">2019-06-16T22:54:12Z</dcterms:created>
  <dcterms:modified xsi:type="dcterms:W3CDTF">2019-06-17T22:50:22Z</dcterms:modified>
</cp:coreProperties>
</file>