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75A70E4-EEA3-43FA-BD19-E239DD71D1C0}" type="datetimeFigureOut">
              <a:rPr lang="es-CO" smtClean="0"/>
              <a:t>17/06/2019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4C5F1E2-5F8F-4816-B89E-547722B87E19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36383" y="206062"/>
            <a:ext cx="620761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000" b="1" dirty="0" smtClean="0"/>
          </a:p>
          <a:p>
            <a:r>
              <a:rPr lang="es-MX" sz="2000" b="1" dirty="0" smtClean="0"/>
              <a:t>IMPACTO </a:t>
            </a:r>
            <a:r>
              <a:rPr lang="es-MX" sz="2000" b="1" dirty="0" smtClean="0"/>
              <a:t>CHILE</a:t>
            </a:r>
            <a:endParaRPr lang="es-MX" sz="2000" b="1" dirty="0" smtClean="0"/>
          </a:p>
          <a:p>
            <a:r>
              <a:rPr lang="es-MX" sz="2800" dirty="0" smtClean="0"/>
              <a:t>El terremoto y maremoto </a:t>
            </a:r>
          </a:p>
          <a:p>
            <a:r>
              <a:rPr lang="es-MX" sz="2800" dirty="0" smtClean="0"/>
              <a:t>febrero de 2010, a las 3.34 de la mañana, un terremoto de magnitud 8,8ºen la escala de Richter, y posterior maremoto</a:t>
            </a:r>
          </a:p>
          <a:p>
            <a:r>
              <a:rPr lang="es-MX" sz="2800" dirty="0" smtClean="0"/>
              <a:t>• 521 víctimas fatales.</a:t>
            </a:r>
          </a:p>
          <a:p>
            <a:r>
              <a:rPr lang="es-MX" sz="2800" dirty="0" smtClean="0"/>
              <a:t>• 370 mil viviendas destruidas o dañadas que corresponden al once por ciento del total de la zona afectada</a:t>
            </a:r>
          </a:p>
          <a:p>
            <a:r>
              <a:rPr lang="es-MX" sz="2800" dirty="0" smtClean="0"/>
              <a:t>• 133 hospitales dañados</a:t>
            </a:r>
          </a:p>
          <a:p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3132845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53048" y="798490"/>
            <a:ext cx="6490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• </a:t>
            </a:r>
            <a:r>
              <a:rPr lang="es-MX" sz="2800" dirty="0"/>
              <a:t>Seis mil centros educativos resultaron dañados </a:t>
            </a:r>
          </a:p>
          <a:p>
            <a:r>
              <a:rPr lang="es-MX" sz="2800" dirty="0"/>
              <a:t>lo que afectó el inicio de clases de más de dos millones 50 mil alumnos.</a:t>
            </a:r>
          </a:p>
          <a:p>
            <a:r>
              <a:rPr lang="es-MX" sz="2800" dirty="0"/>
              <a:t>• 211 puentes destruidos o dañados.</a:t>
            </a:r>
          </a:p>
          <a:p>
            <a:r>
              <a:rPr lang="es-MX" sz="2800" dirty="0"/>
              <a:t>• Más de 900 pueblos y comunidades rurales y costeras afectadas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57474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1028343"/>
            <a:ext cx="6096000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000" b="1" dirty="0" smtClean="0"/>
              <a:t>objetivos  Plan de Reconstrucción:</a:t>
            </a:r>
          </a:p>
          <a:p>
            <a:endParaRPr lang="es-MX" dirty="0" smtClean="0"/>
          </a:p>
          <a:p>
            <a:r>
              <a:rPr lang="es-MX" dirty="0" smtClean="0"/>
              <a:t>- </a:t>
            </a:r>
            <a:r>
              <a:rPr lang="es-MX" sz="2000" dirty="0" smtClean="0"/>
              <a:t>Reconstruir en coherencia con las necesidades y desarrollo local, coordinando viabilidad con cada sector.</a:t>
            </a:r>
          </a:p>
          <a:p>
            <a:r>
              <a:rPr lang="es-MX" sz="2000" dirty="0" smtClean="0"/>
              <a:t>- Generar mecanismos de coordinación interinstitucionales con el objeto que las decisiones de planes y de</a:t>
            </a:r>
          </a:p>
          <a:p>
            <a:r>
              <a:rPr lang="es-MX" sz="2000" dirty="0" smtClean="0"/>
              <a:t>inversión obedezcan a la visión general de la reconstrucción y del desarrollo de los territorios.</a:t>
            </a:r>
          </a:p>
          <a:p>
            <a:r>
              <a:rPr lang="es-MX" sz="2000" dirty="0" smtClean="0"/>
              <a:t>- Diseñar y ejecutar un plan de comunicaciones y de manejo de las expectativas de la comunidad local, de</a:t>
            </a:r>
          </a:p>
          <a:p>
            <a:r>
              <a:rPr lang="es-MX" sz="2000" dirty="0" smtClean="0"/>
              <a:t>manera de trabajar sobre la base de expectativas reales y para facilitar la transparencia del proceso.</a:t>
            </a:r>
          </a:p>
          <a:p>
            <a:r>
              <a:rPr lang="es-MX" sz="2000" dirty="0" smtClean="0"/>
              <a:t>-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1351002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16180" y="1028756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400" dirty="0"/>
              <a:t>Apoyar iniciativas productivas menores y medianas con el objeto de reponer actividades dañadas o generar</a:t>
            </a:r>
          </a:p>
          <a:p>
            <a:r>
              <a:rPr lang="es-MX" sz="2400" dirty="0"/>
              <a:t>nuevas, consistentes con los renovados desarrollos locales.</a:t>
            </a:r>
          </a:p>
          <a:p>
            <a:r>
              <a:rPr lang="es-MX" sz="2400" dirty="0"/>
              <a:t>- Volver a la “nueva normalidad” lo antes posible, en lo referido a modo vida, desarrollos urbanos, viviendas,</a:t>
            </a:r>
          </a:p>
          <a:p>
            <a:r>
              <a:rPr lang="es-MX" sz="2400" dirty="0"/>
              <a:t>educación, salud, empleo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78660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98501" y="566670"/>
            <a:ext cx="6645499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/>
              <a:t>PRESUPUESTO 2010-2014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r>
              <a:rPr lang="es-MX" sz="2400" dirty="0" smtClean="0"/>
              <a:t>Gastos Corrientes (Emergencia) 443</a:t>
            </a:r>
          </a:p>
          <a:p>
            <a:r>
              <a:rPr lang="es-MX" sz="2400" dirty="0" smtClean="0"/>
              <a:t>Salud 2.142</a:t>
            </a:r>
          </a:p>
          <a:p>
            <a:r>
              <a:rPr lang="es-MX" sz="2400" dirty="0" smtClean="0"/>
              <a:t>Educación 1.206</a:t>
            </a:r>
          </a:p>
          <a:p>
            <a:r>
              <a:rPr lang="es-MX" sz="2400" dirty="0" smtClean="0"/>
              <a:t>Obras Públicas 1.170</a:t>
            </a:r>
          </a:p>
          <a:p>
            <a:r>
              <a:rPr lang="es-MX" sz="2400" dirty="0" smtClean="0"/>
              <a:t>Vivienda 2.310</a:t>
            </a:r>
          </a:p>
          <a:p>
            <a:r>
              <a:rPr lang="es-MX" sz="2400" dirty="0" smtClean="0"/>
              <a:t>Otros 1.160</a:t>
            </a:r>
          </a:p>
          <a:p>
            <a:r>
              <a:rPr lang="es-MX" sz="2400" b="1" dirty="0" smtClean="0"/>
              <a:t>Total 8.431MILLONES DE DOLARES(2010)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127727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1305342"/>
            <a:ext cx="6096000" cy="458587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000" b="1" dirty="0" smtClean="0"/>
              <a:t>Coordinación de la reconstrucción</a:t>
            </a:r>
          </a:p>
          <a:p>
            <a:r>
              <a:rPr lang="es-MX" sz="2000" b="1" dirty="0" smtClean="0"/>
              <a:t> </a:t>
            </a:r>
          </a:p>
          <a:p>
            <a:r>
              <a:rPr lang="es-MX" dirty="0" smtClean="0"/>
              <a:t>Por decisión del Presidente de la República, el Comité de Ministros de Infraestructura, Ciudad y Territorios , es la instancia que asume la conducción global del proceso de reconstrucción .</a:t>
            </a:r>
          </a:p>
          <a:p>
            <a:r>
              <a:rPr lang="es-MX" dirty="0" smtClean="0"/>
              <a:t>-Para estos efectos se incorporan los ministros de Educación y de Salud, con lo cual pasa a denominarse Subcomité de Reconstrucción. </a:t>
            </a:r>
          </a:p>
          <a:p>
            <a:r>
              <a:rPr lang="es-MX" dirty="0" smtClean="0"/>
              <a:t>-Se encarga a la Subsecretaria de Desarrollo Regional y Administrativo la gestión y coordinación del desarrollo de los planes regionales de reconstrucción, con el objeto de colaborar, potenciar y apoyar la gestión de los intendentes y sus gobiernos regionales y comunales, en proceso de reconstrucción.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96708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</TotalTime>
  <Words>379</Words>
  <Application>Microsoft Office PowerPoint</Application>
  <PresentationFormat>Personalizado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Austin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4</cp:revision>
  <dcterms:created xsi:type="dcterms:W3CDTF">2019-06-16T23:30:50Z</dcterms:created>
  <dcterms:modified xsi:type="dcterms:W3CDTF">2019-06-17T23:01:47Z</dcterms:modified>
</cp:coreProperties>
</file>