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9" r:id="rId3"/>
    <p:sldId id="261" r:id="rId4"/>
    <p:sldId id="262"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2F96061-F2EC-4E1D-AF5E-267DD7808043}"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2F96061-F2EC-4E1D-AF5E-267DD7808043}"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2F96061-F2EC-4E1D-AF5E-267DD7808043}"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2F96061-F2EC-4E1D-AF5E-267DD7808043}"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D2F96061-F2EC-4E1D-AF5E-267DD7808043}" type="datetimeFigureOut">
              <a:rPr lang="es-CO" smtClean="0"/>
              <a:t>17/06/2019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2F96061-F2EC-4E1D-AF5E-267DD7808043}" type="datetimeFigureOut">
              <a:rPr lang="es-CO" smtClean="0"/>
              <a:t>17/06/2019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4CEFD72-66D4-4026-B923-AD0CE81CCAF6}"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2F96061-F2EC-4E1D-AF5E-267DD7808043}" type="datetimeFigureOut">
              <a:rPr lang="es-CO" smtClean="0"/>
              <a:t>17/06/2019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2F96061-F2EC-4E1D-AF5E-267DD7808043}" type="datetimeFigureOut">
              <a:rPr lang="es-CO" smtClean="0"/>
              <a:t>17/06/2019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96061-F2EC-4E1D-AF5E-267DD7808043}" type="datetimeFigureOut">
              <a:rPr lang="es-CO" smtClean="0"/>
              <a:t>17/06/2019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D2F96061-F2EC-4E1D-AF5E-267DD7808043}" type="datetimeFigureOut">
              <a:rPr lang="es-CO" smtClean="0"/>
              <a:t>17/06/2019</a:t>
            </a:fld>
            <a:endParaRPr lang="es-C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4CEFD72-66D4-4026-B923-AD0CE81CCAF6}"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2F96061-F2EC-4E1D-AF5E-267DD7808043}" type="datetimeFigureOut">
              <a:rPr lang="es-CO" smtClean="0"/>
              <a:t>17/06/2019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4CEFD72-66D4-4026-B923-AD0CE81CCAF6}"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D2F96061-F2EC-4E1D-AF5E-267DD7808043}" type="datetimeFigureOut">
              <a:rPr lang="es-CO" smtClean="0"/>
              <a:t>17/06/2019</a:t>
            </a:fld>
            <a:endParaRPr lang="es-CO"/>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O"/>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4CEFD72-66D4-4026-B923-AD0CE81CCAF6}"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6087" y="365125"/>
            <a:ext cx="10515600" cy="1325563"/>
          </a:xfrm>
        </p:spPr>
        <p:txBody>
          <a:bodyPr/>
          <a:lstStyle/>
          <a:p>
            <a:r>
              <a:rPr lang="es-CO" b="1" dirty="0" smtClean="0"/>
              <a:t>IMPACT0 ECUADOR</a:t>
            </a:r>
            <a:br>
              <a:rPr lang="es-CO" b="1" dirty="0" smtClean="0"/>
            </a:br>
            <a:r>
              <a:rPr lang="es-CO" b="1" dirty="0"/>
              <a:t/>
            </a:r>
            <a:br>
              <a:rPr lang="es-CO" b="1" dirty="0"/>
            </a:br>
            <a:endParaRPr lang="es-CO" b="1" dirty="0"/>
          </a:p>
        </p:txBody>
      </p:sp>
      <p:sp>
        <p:nvSpPr>
          <p:cNvPr id="3" name="Marcador de contenido 2"/>
          <p:cNvSpPr>
            <a:spLocks noGrp="1"/>
          </p:cNvSpPr>
          <p:nvPr>
            <p:ph idx="1"/>
          </p:nvPr>
        </p:nvSpPr>
        <p:spPr/>
        <p:txBody>
          <a:bodyPr>
            <a:normAutofit lnSpcReduction="10000"/>
          </a:bodyPr>
          <a:lstStyle/>
          <a:p>
            <a:r>
              <a:rPr lang="es-MX" sz="3200" dirty="0" smtClean="0"/>
              <a:t>El 16 de abril de 2016 </a:t>
            </a:r>
            <a:r>
              <a:rPr lang="es-MX" sz="3200" dirty="0" smtClean="0"/>
              <a:t>un terremoto de 7,8 grados y </a:t>
            </a:r>
            <a:r>
              <a:rPr lang="es-MX" sz="3200" dirty="0" smtClean="0"/>
              <a:t>sus subsecuentes réplicas afectó gravemente a las provincias de Manabí y Esmeraldas, y en </a:t>
            </a:r>
            <a:r>
              <a:rPr lang="es-MX" sz="3200" dirty="0" smtClean="0"/>
              <a:t>causando </a:t>
            </a:r>
            <a:r>
              <a:rPr lang="es-MX" sz="3200" dirty="0" smtClean="0"/>
              <a:t>daños y pérdidas humanas y económicas. </a:t>
            </a:r>
            <a:endParaRPr lang="es-MX" sz="3200" dirty="0"/>
          </a:p>
          <a:p>
            <a:pPr marL="0" indent="0">
              <a:buNone/>
            </a:pPr>
            <a:r>
              <a:rPr lang="es-MX" sz="3200" dirty="0" smtClean="0"/>
              <a:t>  383.090 personas afectadas.</a:t>
            </a:r>
            <a:endParaRPr lang="es-MX" sz="3200" dirty="0"/>
          </a:p>
          <a:p>
            <a:pPr marL="0" indent="0">
              <a:buNone/>
            </a:pPr>
            <a:r>
              <a:rPr lang="es-MX" sz="3200" dirty="0" smtClean="0"/>
              <a:t>   6.274 </a:t>
            </a:r>
            <a:r>
              <a:rPr lang="es-MX" sz="3200" dirty="0"/>
              <a:t>heridos y 663 personas fallecidas.</a:t>
            </a:r>
          </a:p>
          <a:p>
            <a:pPr marL="0" indent="0">
              <a:buNone/>
            </a:pPr>
            <a:r>
              <a:rPr lang="es-MX" sz="3200" dirty="0" smtClean="0"/>
              <a:t>   </a:t>
            </a:r>
            <a:r>
              <a:rPr lang="es-MX" sz="3200" dirty="0"/>
              <a:t>35.000 viviendas fueron destruidas o dañadas</a:t>
            </a:r>
            <a:endParaRPr lang="es-MX" sz="3200" dirty="0" smtClean="0"/>
          </a:p>
        </p:txBody>
      </p:sp>
    </p:spTree>
    <p:extLst>
      <p:ext uri="{BB962C8B-B14F-4D97-AF65-F5344CB8AC3E}">
        <p14:creationId xmlns:p14="http://schemas.microsoft.com/office/powerpoint/2010/main" val="424724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COMITÉ DE RECONSTRUCCION</a:t>
            </a:r>
            <a:endParaRPr lang="es-CO" dirty="0"/>
          </a:p>
        </p:txBody>
      </p:sp>
      <p:sp>
        <p:nvSpPr>
          <p:cNvPr id="3" name="Marcador de contenido 2"/>
          <p:cNvSpPr>
            <a:spLocks noGrp="1"/>
          </p:cNvSpPr>
          <p:nvPr>
            <p:ph idx="1"/>
          </p:nvPr>
        </p:nvSpPr>
        <p:spPr/>
        <p:txBody>
          <a:bodyPr>
            <a:noAutofit/>
          </a:bodyPr>
          <a:lstStyle/>
          <a:p>
            <a:r>
              <a:rPr lang="es-MX" sz="2800" dirty="0" smtClean="0"/>
              <a:t>La creación del “Comité de Reconstrucción y Reactivación Productiva y del Empleo en las zonas afectadas por el terremoto del 16 de abril de 2016”, mediante Decreto Ejecutivo Nº1004, de 26 de abril de 2016, y su Secretaría Técnica ha permitido coordinar intervenciones adecuadas, pertinentes y focalizadas a las necesidades suscitadas a partir del evento sísmico, siendo necesario diferentes mecanismos de activación social y productivo y convocando a la colaboración y participación de la población nacional</a:t>
            </a:r>
            <a:endParaRPr lang="es-CO" sz="2800" dirty="0"/>
          </a:p>
        </p:txBody>
      </p:sp>
    </p:spTree>
    <p:extLst>
      <p:ext uri="{BB962C8B-B14F-4D97-AF65-F5344CB8AC3E}">
        <p14:creationId xmlns:p14="http://schemas.microsoft.com/office/powerpoint/2010/main" val="29393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SECRETARIA</a:t>
            </a:r>
            <a:endParaRPr lang="es-CO" dirty="0"/>
          </a:p>
        </p:txBody>
      </p:sp>
      <p:sp>
        <p:nvSpPr>
          <p:cNvPr id="3" name="Marcador de contenido 2"/>
          <p:cNvSpPr>
            <a:spLocks noGrp="1"/>
          </p:cNvSpPr>
          <p:nvPr>
            <p:ph idx="1"/>
          </p:nvPr>
        </p:nvSpPr>
        <p:spPr/>
        <p:txBody>
          <a:bodyPr>
            <a:normAutofit/>
          </a:bodyPr>
          <a:lstStyle/>
          <a:p>
            <a:r>
              <a:rPr lang="es-MX" sz="2800" dirty="0" smtClean="0"/>
              <a:t>La Secretaria Técnica del Comité para la Reconstrucción y Reactivación Productiva tiene entre sus atribuciones la sistematización de la planificación de trabajo que realicen los responsables de cada eje de intervención, mediante informes trimestrales de avance de los trabajos de construcción, reconstrucción y reactivación productiva</a:t>
            </a:r>
            <a:endParaRPr lang="es-CO" sz="2800" dirty="0"/>
          </a:p>
        </p:txBody>
      </p:sp>
    </p:spTree>
    <p:extLst>
      <p:ext uri="{BB962C8B-B14F-4D97-AF65-F5344CB8AC3E}">
        <p14:creationId xmlns:p14="http://schemas.microsoft.com/office/powerpoint/2010/main" val="3619275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PRESUPUESTO DE LA RECONSTRUCCION</a:t>
            </a:r>
            <a:r>
              <a:rPr lang="es-MX" dirty="0"/>
              <a:t/>
            </a:r>
            <a:br>
              <a:rPr lang="es-MX" dirty="0"/>
            </a:br>
            <a:endParaRPr lang="es-CO" dirty="0"/>
          </a:p>
        </p:txBody>
      </p:sp>
      <p:sp>
        <p:nvSpPr>
          <p:cNvPr id="3" name="Marcador de contenido 2"/>
          <p:cNvSpPr>
            <a:spLocks noGrp="1"/>
          </p:cNvSpPr>
          <p:nvPr>
            <p:ph idx="1"/>
          </p:nvPr>
        </p:nvSpPr>
        <p:spPr>
          <a:xfrm>
            <a:off x="942733" y="971841"/>
            <a:ext cx="10027920" cy="3579849"/>
          </a:xfrm>
        </p:spPr>
        <p:txBody>
          <a:bodyPr/>
          <a:lstStyle/>
          <a:p>
            <a:endParaRPr lang="es-MX" dirty="0" smtClean="0"/>
          </a:p>
          <a:p>
            <a:r>
              <a:rPr lang="es-MX" sz="3200" b="0" dirty="0" smtClean="0"/>
              <a:t>Eje </a:t>
            </a:r>
            <a:r>
              <a:rPr lang="es-MX" sz="3200" b="0" dirty="0" smtClean="0"/>
              <a:t>de </a:t>
            </a:r>
            <a:r>
              <a:rPr lang="es-MX" sz="3200" b="0" dirty="0" smtClean="0"/>
              <a:t>Emergencia  491.</a:t>
            </a:r>
            <a:endParaRPr lang="es-MX" sz="3200" b="0" dirty="0" smtClean="0"/>
          </a:p>
          <a:p>
            <a:r>
              <a:rPr lang="es-MX" sz="3200" b="0" dirty="0" smtClean="0"/>
              <a:t>Eje de Reconstrucción </a:t>
            </a:r>
            <a:r>
              <a:rPr lang="es-MX" sz="3200" b="0" dirty="0" smtClean="0"/>
              <a:t> 1.712.</a:t>
            </a:r>
            <a:endParaRPr lang="es-MX" sz="3200" b="0" dirty="0" smtClean="0"/>
          </a:p>
          <a:p>
            <a:r>
              <a:rPr lang="es-MX" sz="3200" b="0" dirty="0" smtClean="0"/>
              <a:t>Eje de </a:t>
            </a:r>
            <a:r>
              <a:rPr lang="es-MX" sz="3200" b="0" dirty="0" smtClean="0"/>
              <a:t>Reactivación Productiva  208</a:t>
            </a:r>
            <a:r>
              <a:rPr lang="es-MX" sz="3200" dirty="0" smtClean="0"/>
              <a:t>.</a:t>
            </a:r>
            <a:endParaRPr lang="es-MX" sz="3200" dirty="0" smtClean="0"/>
          </a:p>
          <a:p>
            <a:r>
              <a:rPr lang="es-MX" sz="3600" dirty="0" smtClean="0"/>
              <a:t>Total </a:t>
            </a:r>
            <a:r>
              <a:rPr lang="es-MX" sz="3600" dirty="0" smtClean="0"/>
              <a:t>2.412.000 MILLONES DE DOLARES.(2016)</a:t>
            </a:r>
            <a:endParaRPr lang="es-CO" sz="3600" dirty="0"/>
          </a:p>
        </p:txBody>
      </p:sp>
    </p:spTree>
    <p:extLst>
      <p:ext uri="{BB962C8B-B14F-4D97-AF65-F5344CB8AC3E}">
        <p14:creationId xmlns:p14="http://schemas.microsoft.com/office/powerpoint/2010/main" val="4742705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13</TotalTime>
  <Words>218</Words>
  <Application>Microsoft Office PowerPoint</Application>
  <PresentationFormat>Personalizado</PresentationFormat>
  <Paragraphs>15</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Ángulos</vt:lpstr>
      <vt:lpstr>IMPACT0 ECUADOR  </vt:lpstr>
      <vt:lpstr>COMITÉ DE RECONSTRUCCION</vt:lpstr>
      <vt:lpstr>SECRETARIA</vt:lpstr>
      <vt:lpstr>PRESUPUESTO DE LA RECONSTRUCCION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4</cp:revision>
  <dcterms:created xsi:type="dcterms:W3CDTF">2019-06-16T23:46:26Z</dcterms:created>
  <dcterms:modified xsi:type="dcterms:W3CDTF">2019-06-17T23:19:01Z</dcterms:modified>
</cp:coreProperties>
</file>