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4" r:id="rId2"/>
    <p:sldId id="281" r:id="rId3"/>
    <p:sldId id="282" r:id="rId4"/>
    <p:sldId id="270" r:id="rId5"/>
    <p:sldId id="263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1089" autoAdjust="0"/>
  </p:normalViewPr>
  <p:slideViewPr>
    <p:cSldViewPr snapToGrid="0">
      <p:cViewPr varScale="1">
        <p:scale>
          <a:sx n="67" d="100"/>
          <a:sy n="67" d="100"/>
        </p:scale>
        <p:origin x="-10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F109D-398A-4FF3-B395-25CD814D8A10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37065-F41C-4B47-B039-96AF159A21A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624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37065-F41C-4B47-B039-96AF159A21A1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0256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37065-F41C-4B47-B039-96AF159A21A1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702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AF7064-1334-4DF9-B584-F4E87E9FAB71}" type="datetimeFigureOut">
              <a:rPr lang="es-PE" smtClean="0"/>
              <a:t>17/06/2019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A91B95F-BA94-4100-B844-E1D8E419B33D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943899" y="241939"/>
            <a:ext cx="11238269" cy="7472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IMPACTO PERU 2017</a:t>
            </a:r>
            <a:endParaRPr lang="es-PE" sz="36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234424" y="311475"/>
            <a:ext cx="668593" cy="58104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215814" y="863829"/>
            <a:ext cx="11238269" cy="747252"/>
          </a:xfrm>
        </p:spPr>
        <p:txBody>
          <a:bodyPr>
            <a:noAutofit/>
          </a:bodyPr>
          <a:lstStyle/>
          <a:p>
            <a:r>
              <a:rPr lang="es-PE" sz="32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Piura es la región más afectada</a:t>
            </a:r>
            <a:endParaRPr lang="es-PE" sz="32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03515" y="2333184"/>
            <a:ext cx="4104968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Damnificados</a:t>
            </a:r>
            <a:endParaRPr lang="es-P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03515" y="2947535"/>
            <a:ext cx="4104968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Viviendas afectadas</a:t>
            </a:r>
            <a:endParaRPr lang="es-P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903514" y="3556229"/>
            <a:ext cx="4104968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Viviendas inhabitables y colapsadas</a:t>
            </a:r>
            <a:endParaRPr lang="es-P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491455" y="2293791"/>
            <a:ext cx="1657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165,085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614660" y="3712878"/>
            <a:ext cx="143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82,048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614660" y="2926589"/>
            <a:ext cx="143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26,510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903514" y="5203707"/>
            <a:ext cx="4104968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Colegios afectados y destruidos</a:t>
            </a:r>
            <a:endParaRPr lang="es-P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903514" y="4565092"/>
            <a:ext cx="4104968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Puentes</a:t>
            </a:r>
            <a:endParaRPr lang="es-P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867748" y="4492941"/>
            <a:ext cx="87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080333" y="1588420"/>
            <a:ext cx="2267443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regiones en emergencia</a:t>
            </a:r>
            <a:endParaRPr lang="es-P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7543319" y="1588420"/>
            <a:ext cx="2267443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PE" sz="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Piura</a:t>
            </a:r>
          </a:p>
          <a:p>
            <a:pPr algn="ctr"/>
            <a:endParaRPr lang="es-PE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997121" y="2288874"/>
            <a:ext cx="143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59,453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8147956" y="2885980"/>
            <a:ext cx="1210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8,128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7998984" y="3707961"/>
            <a:ext cx="143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30,021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8240256" y="4501920"/>
            <a:ext cx="853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692054" y="5357595"/>
            <a:ext cx="1487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1,469 </a:t>
            </a:r>
            <a:r>
              <a:rPr lang="es-P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8300376" y="5357595"/>
            <a:ext cx="87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534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877744" y="6222249"/>
            <a:ext cx="54537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 Solo considera Tumbes, Piura, Lambayeque, La Libertad, Ancash y Lima Provincias.</a:t>
            </a:r>
            <a:endParaRPr lang="es-P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87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22742" y="1215615"/>
            <a:ext cx="11689736" cy="5010773"/>
          </a:xfrm>
        </p:spPr>
        <p:txBody>
          <a:bodyPr>
            <a:noAutofit/>
          </a:bodyPr>
          <a:lstStyle/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Pone a la población en el centro del proceso y busca restituir rápidamente el bienestar de damnificados y afectados.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Adopta enfoque de gestión de riesgo de desastres.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expeditiva con procesos acelerados.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Sobre la base de articulación y coordinación intersectorial.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Fomenta transparencia 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y blindaje contra corrupción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Busca asegurar eficiencia en implementación de obras.</a:t>
            </a:r>
          </a:p>
          <a:p>
            <a:pPr marL="452438" indent="-363538" algn="just"/>
            <a:endParaRPr lang="es-PE" sz="3000" dirty="0" smtClean="0"/>
          </a:p>
          <a:p>
            <a:pPr marL="452438" indent="-363538" algn="just"/>
            <a:endParaRPr lang="es-PE" sz="3000" dirty="0" smtClean="0"/>
          </a:p>
          <a:p>
            <a:pPr marL="452438" indent="-363538" algn="just"/>
            <a:endParaRPr lang="es-PE" sz="3000" dirty="0"/>
          </a:p>
          <a:p>
            <a:pPr marL="452438" indent="-363538" algn="just"/>
            <a:endParaRPr lang="es-PE" sz="3000" dirty="0" smtClean="0"/>
          </a:p>
          <a:p>
            <a:pPr marL="0" indent="0" algn="just">
              <a:buNone/>
            </a:pPr>
            <a:endParaRPr lang="es-PE" sz="3000" dirty="0" smtClean="0"/>
          </a:p>
        </p:txBody>
      </p:sp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208938" y="325795"/>
            <a:ext cx="11815918" cy="70659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Reconstrucción </a:t>
            </a:r>
            <a:r>
              <a:rPr lang="es-PE" sz="36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Cambios</a:t>
            </a:r>
            <a:endParaRPr lang="es-PE" sz="36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246" y="1079778"/>
            <a:ext cx="11255478" cy="4351338"/>
          </a:xfrm>
        </p:spPr>
        <p:txBody>
          <a:bodyPr vert="horz" lIns="91440" tIns="45720" rIns="91440" bIns="45720" rtlCol="0">
            <a:noAutofit/>
          </a:bodyPr>
          <a:lstStyle/>
          <a:p>
            <a:pPr marL="368300" indent="-368300" algn="just">
              <a:lnSpc>
                <a:spcPct val="110000"/>
              </a:lnSpc>
            </a:pP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reubicará 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a las familias que viven en zonas de muy alto riesgo no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mitigable a zonas seguras.</a:t>
            </a:r>
            <a:endParaRPr lang="es-P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Todo lo que se reconstruya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construya (viviendas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, colegios, centros de salud)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contará con servicios básicos.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pavimentarán vías y construirán puentes que resistan crecidas de ríos.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Se realizarán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obras 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en todas las cuencas que permitan 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y mitigar impactos de </a:t>
            </a:r>
            <a:r>
              <a:rPr lang="es-PE" sz="3000" b="1" dirty="0">
                <a:latin typeface="Arial" panose="020B0604020202020204" pitchFamily="34" charset="0"/>
                <a:cs typeface="Arial" panose="020B0604020202020204" pitchFamily="34" charset="0"/>
              </a:rPr>
              <a:t>futuros desastres</a:t>
            </a: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8300" indent="-368300" algn="just">
              <a:lnSpc>
                <a:spcPct val="110000"/>
              </a:lnSpc>
            </a:pPr>
            <a:r>
              <a:rPr lang="es-PE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adoptará un enfoque transversal de prevención de desastres y se elaborarán planes de desarrollo urbano.</a:t>
            </a:r>
            <a:endParaRPr lang="es-PE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6083" y="325796"/>
            <a:ext cx="10515600" cy="706591"/>
          </a:xfrm>
        </p:spPr>
        <p:txBody>
          <a:bodyPr>
            <a:normAutofit/>
          </a:bodyPr>
          <a:lstStyle/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¿Cuáles serán los cambios?</a:t>
            </a:r>
            <a:endParaRPr lang="es-PE" sz="36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3899" y="241939"/>
            <a:ext cx="11238269" cy="747252"/>
          </a:xfrm>
        </p:spPr>
        <p:txBody>
          <a:bodyPr>
            <a:noAutofit/>
          </a:bodyPr>
          <a:lstStyle/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Definición del marco general del Plan</a:t>
            </a:r>
            <a:endParaRPr lang="es-PE" sz="36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22342" y="1999435"/>
            <a:ext cx="8915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Infraestructura </a:t>
            </a:r>
            <a:r>
              <a:rPr lang="es-PE" sz="2800" b="1" dirty="0">
                <a:latin typeface="Arial" panose="020B0604020202020204" pitchFamily="34" charset="0"/>
                <a:cs typeface="Arial" panose="020B0604020202020204" pitchFamily="34" charset="0"/>
              </a:rPr>
              <a:t>y actividades </a:t>
            </a: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priorizadas</a:t>
            </a:r>
            <a:endParaRPr lang="es-PE" sz="2000" dirty="0"/>
          </a:p>
        </p:txBody>
      </p:sp>
      <p:sp>
        <p:nvSpPr>
          <p:cNvPr id="11" name="Rectángulo 10"/>
          <p:cNvSpPr/>
          <p:nvPr/>
        </p:nvSpPr>
        <p:spPr>
          <a:xfrm>
            <a:off x="522342" y="2991175"/>
            <a:ext cx="8915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Nivel de Gobierno que ejecutará los proyectos</a:t>
            </a:r>
            <a:endParaRPr lang="es-PE" sz="2000" dirty="0"/>
          </a:p>
        </p:txBody>
      </p:sp>
      <p:sp>
        <p:nvSpPr>
          <p:cNvPr id="12" name="Rectángulo 11"/>
          <p:cNvSpPr/>
          <p:nvPr/>
        </p:nvSpPr>
        <p:spPr>
          <a:xfrm>
            <a:off x="522341" y="4005893"/>
            <a:ext cx="110010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Receptor final de las obras para operación y mantenimiento</a:t>
            </a:r>
            <a:endParaRPr lang="es-PE" sz="2000" dirty="0"/>
          </a:p>
        </p:txBody>
      </p:sp>
      <p:sp>
        <p:nvSpPr>
          <p:cNvPr id="13" name="Rectángulo 12"/>
          <p:cNvSpPr/>
          <p:nvPr/>
        </p:nvSpPr>
        <p:spPr>
          <a:xfrm>
            <a:off x="522342" y="5063925"/>
            <a:ext cx="10902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Modalidades de ejecución (obra pública y </a:t>
            </a:r>
            <a:r>
              <a:rPr lang="es-PE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</a:t>
            </a: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PE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522341" y="1127764"/>
            <a:ext cx="3209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contenidos</a:t>
            </a:r>
            <a:endParaRPr lang="es-P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1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927" y="1198111"/>
            <a:ext cx="11779694" cy="204828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tomará en cuenta la capacidad demostrada de ejecución de cada nivel de Gobierno.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endParaRPr lang="es-P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endParaRPr lang="es-P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s-P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reforzarán los equipos formuladores y ejecutores. </a:t>
            </a:r>
            <a:endParaRPr lang="es-PE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34844" y="384789"/>
            <a:ext cx="11334138" cy="568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Identificación </a:t>
            </a:r>
            <a:r>
              <a:rPr lang="es-PE" sz="36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ejecutores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038175" y="2319150"/>
            <a:ext cx="5948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está elaborando un ranking utilizando criterios medibles</a:t>
            </a:r>
            <a:endParaRPr lang="es-P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115481" y="3197940"/>
            <a:ext cx="1563329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endParaRPr lang="es-PE" sz="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en obras</a:t>
            </a:r>
          </a:p>
          <a:p>
            <a:pPr algn="ctr"/>
            <a:endParaRPr lang="es-PE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856621" y="3197940"/>
            <a:ext cx="2192594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en obras en un sector</a:t>
            </a:r>
            <a:endParaRPr lang="es-P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246691" y="3197940"/>
            <a:ext cx="1710500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endParaRPr lang="es-PE" sz="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 de presupuesto</a:t>
            </a:r>
          </a:p>
          <a:p>
            <a:pPr algn="ctr"/>
            <a:endParaRPr lang="es-PE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34845" y="344132"/>
            <a:ext cx="11782585" cy="568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6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Definición de los mecanismos de transparencia</a:t>
            </a:r>
            <a:endParaRPr lang="es-PE" sz="36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51153" y="1758161"/>
            <a:ext cx="1118208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Portal web con información detallada de los proyectos y su ejecución.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P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Observatorio Ciudadano para el seguimiento de la reconstrucción.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P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Flujo constante de información a los medios sobre avances del proceso.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P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Trabajo conjunto con la Contraloría: control concurrente y posterior.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P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Presentaciones al Congreso.</a:t>
            </a:r>
            <a:endParaRPr lang="es-P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21657" y="1130709"/>
            <a:ext cx="7117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Transparencia y blindaje anti-corrupción</a:t>
            </a:r>
            <a:endParaRPr lang="es-P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establece la Autoridad para la Reconstrucción con Cambios (RCC), cuya misión principal es liderar el diseño, ejecución y supervisión de un plan integral para la rehabilitación, reposición, reconstrucción y construcción de la infraestructura de uso público comprometida como consecuencia de El Niño Costero. 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AUTORIDAD DE LA RECONSTRUCCION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59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conjunto de </a:t>
            </a:r>
            <a:r>
              <a:rPr lang="es-MX" dirty="0" smtClean="0"/>
              <a:t>intervenciones </a:t>
            </a:r>
            <a:r>
              <a:rPr lang="es-MX" dirty="0"/>
              <a:t>sumado al componente de fortalecimiento de capacidades institucionales requerirá de una inversión </a:t>
            </a:r>
            <a:r>
              <a:rPr lang="es-MX" b="1" dirty="0"/>
              <a:t>de </a:t>
            </a:r>
            <a:r>
              <a:rPr lang="es-MX" b="1" dirty="0" smtClean="0"/>
              <a:t>7000 MILLONES DE DOLARES</a:t>
            </a:r>
          </a:p>
          <a:p>
            <a:r>
              <a:rPr lang="es-MX" dirty="0" smtClean="0"/>
              <a:t> </a:t>
            </a:r>
            <a:r>
              <a:rPr lang="es-MX" dirty="0"/>
              <a:t>el 75% se orientará a obras de reconstrucción con cambios de la infraestructura </a:t>
            </a:r>
            <a:r>
              <a:rPr lang="es-MX" dirty="0" smtClean="0"/>
              <a:t>afectada</a:t>
            </a:r>
          </a:p>
          <a:p>
            <a:r>
              <a:rPr lang="es-MX" dirty="0" smtClean="0"/>
              <a:t> </a:t>
            </a:r>
            <a:r>
              <a:rPr lang="es-MX" dirty="0"/>
              <a:t>el 23% se destinará a obras de prevención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El 2% restante se destinará a mejorar las capacidades de gestión de las principales unidades ejecutoras 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PRESUPUESTO 2017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724700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1457</TotalTime>
  <Words>483</Words>
  <Application>Microsoft Office PowerPoint</Application>
  <PresentationFormat>Personalizado</PresentationFormat>
  <Paragraphs>75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Cartoné</vt:lpstr>
      <vt:lpstr>Piura es la región más afectada</vt:lpstr>
      <vt:lpstr>Reconstrucción Con Cambios</vt:lpstr>
      <vt:lpstr>¿Cuáles serán los cambios?</vt:lpstr>
      <vt:lpstr>Definición del marco general del Plan</vt:lpstr>
      <vt:lpstr>Presentación de PowerPoint</vt:lpstr>
      <vt:lpstr>Presentación de PowerPoint</vt:lpstr>
      <vt:lpstr>AUTORIDAD DE LA RECONSTRUCCION</vt:lpstr>
      <vt:lpstr>PRESUPUESTO 2017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centrales</dc:title>
  <dc:creator>Usuario</dc:creator>
  <cp:lastModifiedBy>Usuario de Windows</cp:lastModifiedBy>
  <cp:revision>74</cp:revision>
  <dcterms:created xsi:type="dcterms:W3CDTF">2017-05-07T03:24:46Z</dcterms:created>
  <dcterms:modified xsi:type="dcterms:W3CDTF">2019-06-17T23:31:21Z</dcterms:modified>
</cp:coreProperties>
</file>