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92" r:id="rId2"/>
    <p:sldId id="289" r:id="rId3"/>
    <p:sldId id="257" r:id="rId4"/>
    <p:sldId id="284" r:id="rId5"/>
    <p:sldId id="286" r:id="rId6"/>
    <p:sldId id="288" r:id="rId7"/>
    <p:sldId id="275" r:id="rId8"/>
    <p:sldId id="290" r:id="rId9"/>
    <p:sldId id="274" r:id="rId10"/>
    <p:sldId id="294" r:id="rId11"/>
    <p:sldId id="295" r:id="rId12"/>
    <p:sldId id="296" r:id="rId13"/>
    <p:sldId id="297" r:id="rId14"/>
    <p:sldId id="298" r:id="rId15"/>
    <p:sldId id="299" r:id="rId16"/>
    <p:sldId id="301" r:id="rId17"/>
    <p:sldId id="302" r:id="rId18"/>
    <p:sldId id="303" r:id="rId19"/>
    <p:sldId id="304" r:id="rId20"/>
    <p:sldId id="305" r:id="rId21"/>
    <p:sldId id="276" r:id="rId22"/>
    <p:sldId id="278" r:id="rId23"/>
    <p:sldId id="291" r:id="rId24"/>
    <p:sldId id="281" r:id="rId25"/>
    <p:sldId id="282" r:id="rId26"/>
    <p:sldId id="262" r:id="rId27"/>
    <p:sldId id="263" r:id="rId28"/>
    <p:sldId id="264" r:id="rId29"/>
    <p:sldId id="265" r:id="rId30"/>
    <p:sldId id="266" r:id="rId31"/>
    <p:sldId id="279" r:id="rId32"/>
  </p:sldIdLst>
  <p:sldSz cx="12192000" cy="6858000"/>
  <p:notesSz cx="7104063" cy="10234613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3648D-A653-49AE-82E6-536210876775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050117A-D64C-4346-8B40-75A5A1C8976D}">
      <dgm:prSet phldrT="[Texto]"/>
      <dgm:spPr>
        <a:solidFill>
          <a:srgbClr val="00B050"/>
        </a:solidFill>
      </dgm:spPr>
      <dgm:t>
        <a:bodyPr/>
        <a:lstStyle/>
        <a:p>
          <a:r>
            <a:rPr lang="es-ES" b="1" dirty="0" smtClean="0">
              <a:latin typeface="Arial" panose="020B0604020202020204" pitchFamily="34" charset="0"/>
              <a:cs typeface="Arial" panose="020B0604020202020204" pitchFamily="34" charset="0"/>
            </a:rPr>
            <a:t>Sostenibilidad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8A8E2A-E40E-4710-8933-BB4132CB7484}" type="parTrans" cxnId="{9F974CBA-577D-472D-87BA-09B98EF5D985}">
      <dgm:prSet/>
      <dgm:spPr/>
      <dgm:t>
        <a:bodyPr/>
        <a:lstStyle/>
        <a:p>
          <a:endParaRPr lang="es-ES"/>
        </a:p>
      </dgm:t>
    </dgm:pt>
    <dgm:pt modelId="{1F88E1D4-3FB6-4587-B399-DEE6B29F00BD}" type="sibTrans" cxnId="{9F974CBA-577D-472D-87BA-09B98EF5D985}">
      <dgm:prSet/>
      <dgm:spPr/>
      <dgm:t>
        <a:bodyPr/>
        <a:lstStyle/>
        <a:p>
          <a:endParaRPr lang="es-ES"/>
        </a:p>
      </dgm:t>
    </dgm:pt>
    <dgm:pt modelId="{B98C2A4A-E36D-4DD1-93E1-0E71CB2CD341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Resiliencia</a:t>
          </a:r>
          <a:endParaRPr lang="es-E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992F90-2EFB-4322-AB15-F568BD8D90F5}" type="parTrans" cxnId="{DC7DA010-3E16-407F-942C-EEE8F8FDFEE6}">
      <dgm:prSet/>
      <dgm:spPr/>
      <dgm:t>
        <a:bodyPr/>
        <a:lstStyle/>
        <a:p>
          <a:endParaRPr lang="es-ES"/>
        </a:p>
      </dgm:t>
    </dgm:pt>
    <dgm:pt modelId="{E29284B1-D736-44EE-AF2D-C46286056F8C}" type="sibTrans" cxnId="{DC7DA010-3E16-407F-942C-EEE8F8FDFEE6}">
      <dgm:prSet/>
      <dgm:spPr/>
      <dgm:t>
        <a:bodyPr/>
        <a:lstStyle/>
        <a:p>
          <a:endParaRPr lang="es-ES"/>
        </a:p>
      </dgm:t>
    </dgm:pt>
    <dgm:pt modelId="{4CA70268-339E-4E16-A60B-2BBADC950969}">
      <dgm:prSet phldrT="[Texto]"/>
      <dgm:spPr>
        <a:solidFill>
          <a:schemeClr val="accent4"/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Adaptación al cambio climático</a:t>
          </a:r>
          <a:endParaRPr lang="es-E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8C5E8-C197-46D1-B7A4-39965D5DF278}" type="parTrans" cxnId="{D1EA24EA-D69C-44B8-8332-49433A13B1FA}">
      <dgm:prSet/>
      <dgm:spPr/>
      <dgm:t>
        <a:bodyPr/>
        <a:lstStyle/>
        <a:p>
          <a:endParaRPr lang="es-ES"/>
        </a:p>
      </dgm:t>
    </dgm:pt>
    <dgm:pt modelId="{52DD1980-3525-436B-BA53-111DF68108D0}" type="sibTrans" cxnId="{D1EA24EA-D69C-44B8-8332-49433A13B1FA}">
      <dgm:prSet/>
      <dgm:spPr/>
      <dgm:t>
        <a:bodyPr/>
        <a:lstStyle/>
        <a:p>
          <a:endParaRPr lang="es-ES"/>
        </a:p>
      </dgm:t>
    </dgm:pt>
    <dgm:pt modelId="{E4BCD7CC-17BE-4EA8-A2BA-EFFDB492B749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b="1" dirty="0" smtClean="0">
              <a:latin typeface="Arial" panose="020B0604020202020204" pitchFamily="34" charset="0"/>
              <a:cs typeface="Arial" panose="020B0604020202020204" pitchFamily="34" charset="0"/>
            </a:rPr>
            <a:t>Participación ciudadana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99DFB-9DD0-4573-9C68-4A9AF78514CE}" type="parTrans" cxnId="{3BF46B77-8828-4A00-84CF-2F7D476B2988}">
      <dgm:prSet/>
      <dgm:spPr/>
      <dgm:t>
        <a:bodyPr/>
        <a:lstStyle/>
        <a:p>
          <a:endParaRPr lang="es-ES"/>
        </a:p>
      </dgm:t>
    </dgm:pt>
    <dgm:pt modelId="{FFA531E3-D992-4D06-A5E8-31789AA1116A}" type="sibTrans" cxnId="{3BF46B77-8828-4A00-84CF-2F7D476B2988}">
      <dgm:prSet/>
      <dgm:spPr/>
      <dgm:t>
        <a:bodyPr/>
        <a:lstStyle/>
        <a:p>
          <a:endParaRPr lang="es-ES"/>
        </a:p>
      </dgm:t>
    </dgm:pt>
    <dgm:pt modelId="{62186494-48D5-4F9D-AF50-6C5350319ADB}" type="pres">
      <dgm:prSet presAssocID="{F983648D-A653-49AE-82E6-53621087677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111C23-B5CA-47F2-856E-BF4DF94F6FEE}" type="pres">
      <dgm:prSet presAssocID="{F983648D-A653-49AE-82E6-536210876775}" presName="axisShape" presStyleLbl="bgShp" presStyleIdx="0" presStyleCnt="1"/>
      <dgm:spPr/>
    </dgm:pt>
    <dgm:pt modelId="{496EFA1D-D7B3-488C-B4C9-0DDA5F03AAE2}" type="pres">
      <dgm:prSet presAssocID="{F983648D-A653-49AE-82E6-536210876775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C76E41-C843-49ED-8D9F-D3374EB1F785}" type="pres">
      <dgm:prSet presAssocID="{F983648D-A653-49AE-82E6-536210876775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BAB0CE-E529-47C1-9437-94C55FA174C2}" type="pres">
      <dgm:prSet presAssocID="{F983648D-A653-49AE-82E6-536210876775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90393C-B11A-441F-BDA7-BB75FF4B4DAE}" type="pres">
      <dgm:prSet presAssocID="{F983648D-A653-49AE-82E6-536210876775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145DF2-98CC-4219-84E6-44BFEDDDF129}" type="presOf" srcId="{2050117A-D64C-4346-8B40-75A5A1C8976D}" destId="{496EFA1D-D7B3-488C-B4C9-0DDA5F03AAE2}" srcOrd="0" destOrd="0" presId="urn:microsoft.com/office/officeart/2005/8/layout/matrix2"/>
    <dgm:cxn modelId="{1F794420-E3DB-412D-91E2-B315D2F06DD5}" type="presOf" srcId="{E4BCD7CC-17BE-4EA8-A2BA-EFFDB492B749}" destId="{6090393C-B11A-441F-BDA7-BB75FF4B4DAE}" srcOrd="0" destOrd="0" presId="urn:microsoft.com/office/officeart/2005/8/layout/matrix2"/>
    <dgm:cxn modelId="{2B5F75FE-C313-41EB-B41C-4F8C5064C602}" type="presOf" srcId="{B98C2A4A-E36D-4DD1-93E1-0E71CB2CD341}" destId="{5CC76E41-C843-49ED-8D9F-D3374EB1F785}" srcOrd="0" destOrd="0" presId="urn:microsoft.com/office/officeart/2005/8/layout/matrix2"/>
    <dgm:cxn modelId="{9F974CBA-577D-472D-87BA-09B98EF5D985}" srcId="{F983648D-A653-49AE-82E6-536210876775}" destId="{2050117A-D64C-4346-8B40-75A5A1C8976D}" srcOrd="0" destOrd="0" parTransId="{168A8E2A-E40E-4710-8933-BB4132CB7484}" sibTransId="{1F88E1D4-3FB6-4587-B399-DEE6B29F00BD}"/>
    <dgm:cxn modelId="{DC7DA010-3E16-407F-942C-EEE8F8FDFEE6}" srcId="{F983648D-A653-49AE-82E6-536210876775}" destId="{B98C2A4A-E36D-4DD1-93E1-0E71CB2CD341}" srcOrd="1" destOrd="0" parTransId="{DD992F90-2EFB-4322-AB15-F568BD8D90F5}" sibTransId="{E29284B1-D736-44EE-AF2D-C46286056F8C}"/>
    <dgm:cxn modelId="{9D884CB0-4DA6-42F3-B5BA-560E6E00B2F3}" type="presOf" srcId="{4CA70268-339E-4E16-A60B-2BBADC950969}" destId="{DCBAB0CE-E529-47C1-9437-94C55FA174C2}" srcOrd="0" destOrd="0" presId="urn:microsoft.com/office/officeart/2005/8/layout/matrix2"/>
    <dgm:cxn modelId="{3BF46B77-8828-4A00-84CF-2F7D476B2988}" srcId="{F983648D-A653-49AE-82E6-536210876775}" destId="{E4BCD7CC-17BE-4EA8-A2BA-EFFDB492B749}" srcOrd="3" destOrd="0" parTransId="{BA999DFB-9DD0-4573-9C68-4A9AF78514CE}" sibTransId="{FFA531E3-D992-4D06-A5E8-31789AA1116A}"/>
    <dgm:cxn modelId="{D1EA24EA-D69C-44B8-8332-49433A13B1FA}" srcId="{F983648D-A653-49AE-82E6-536210876775}" destId="{4CA70268-339E-4E16-A60B-2BBADC950969}" srcOrd="2" destOrd="0" parTransId="{7318C5E8-C197-46D1-B7A4-39965D5DF278}" sibTransId="{52DD1980-3525-436B-BA53-111DF68108D0}"/>
    <dgm:cxn modelId="{5391C3B5-FBCF-4F59-A7AD-CFD054953267}" type="presOf" srcId="{F983648D-A653-49AE-82E6-536210876775}" destId="{62186494-48D5-4F9D-AF50-6C5350319ADB}" srcOrd="0" destOrd="0" presId="urn:microsoft.com/office/officeart/2005/8/layout/matrix2"/>
    <dgm:cxn modelId="{0C55D9BC-B504-44CD-AFC8-A8610E05A60B}" type="presParOf" srcId="{62186494-48D5-4F9D-AF50-6C5350319ADB}" destId="{99111C23-B5CA-47F2-856E-BF4DF94F6FEE}" srcOrd="0" destOrd="0" presId="urn:microsoft.com/office/officeart/2005/8/layout/matrix2"/>
    <dgm:cxn modelId="{83E439C7-1371-4ACA-96DF-6CDF8BBC5E55}" type="presParOf" srcId="{62186494-48D5-4F9D-AF50-6C5350319ADB}" destId="{496EFA1D-D7B3-488C-B4C9-0DDA5F03AAE2}" srcOrd="1" destOrd="0" presId="urn:microsoft.com/office/officeart/2005/8/layout/matrix2"/>
    <dgm:cxn modelId="{A82F0332-49C1-4A0F-BD5D-757929EC9C51}" type="presParOf" srcId="{62186494-48D5-4F9D-AF50-6C5350319ADB}" destId="{5CC76E41-C843-49ED-8D9F-D3374EB1F785}" srcOrd="2" destOrd="0" presId="urn:microsoft.com/office/officeart/2005/8/layout/matrix2"/>
    <dgm:cxn modelId="{08E2B566-2BE2-4976-91A2-3679FC9FDA38}" type="presParOf" srcId="{62186494-48D5-4F9D-AF50-6C5350319ADB}" destId="{DCBAB0CE-E529-47C1-9437-94C55FA174C2}" srcOrd="3" destOrd="0" presId="urn:microsoft.com/office/officeart/2005/8/layout/matrix2"/>
    <dgm:cxn modelId="{24A74394-148C-4583-8FE2-A211A4CC385B}" type="presParOf" srcId="{62186494-48D5-4F9D-AF50-6C5350319ADB}" destId="{6090393C-B11A-441F-BDA7-BB75FF4B4DA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11C23-B5CA-47F2-856E-BF4DF94F6FEE}">
      <dsp:nvSpPr>
        <dsp:cNvPr id="0" name=""/>
        <dsp:cNvSpPr/>
      </dsp:nvSpPr>
      <dsp:spPr>
        <a:xfrm>
          <a:off x="848172" y="0"/>
          <a:ext cx="2883418" cy="288341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EFA1D-D7B3-488C-B4C9-0DDA5F03AAE2}">
      <dsp:nvSpPr>
        <dsp:cNvPr id="0" name=""/>
        <dsp:cNvSpPr/>
      </dsp:nvSpPr>
      <dsp:spPr>
        <a:xfrm>
          <a:off x="1035595" y="187422"/>
          <a:ext cx="1153367" cy="115336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Sostenibilidad</a:t>
          </a:r>
          <a:endParaRPr lang="es-ES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1898" y="243725"/>
        <a:ext cx="1040761" cy="1040761"/>
      </dsp:txXfrm>
    </dsp:sp>
    <dsp:sp modelId="{5CC76E41-C843-49ED-8D9F-D3374EB1F785}">
      <dsp:nvSpPr>
        <dsp:cNvPr id="0" name=""/>
        <dsp:cNvSpPr/>
      </dsp:nvSpPr>
      <dsp:spPr>
        <a:xfrm>
          <a:off x="2390801" y="187422"/>
          <a:ext cx="1153367" cy="115336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Resiliencia</a:t>
          </a:r>
          <a:endParaRPr lang="es-E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104" y="243725"/>
        <a:ext cx="1040761" cy="1040761"/>
      </dsp:txXfrm>
    </dsp:sp>
    <dsp:sp modelId="{DCBAB0CE-E529-47C1-9437-94C55FA174C2}">
      <dsp:nvSpPr>
        <dsp:cNvPr id="0" name=""/>
        <dsp:cNvSpPr/>
      </dsp:nvSpPr>
      <dsp:spPr>
        <a:xfrm>
          <a:off x="1035595" y="1542628"/>
          <a:ext cx="1153367" cy="1153367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Adaptación al cambio climático</a:t>
          </a:r>
          <a:endParaRPr lang="es-E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1898" y="1598931"/>
        <a:ext cx="1040761" cy="1040761"/>
      </dsp:txXfrm>
    </dsp:sp>
    <dsp:sp modelId="{6090393C-B11A-441F-BDA7-BB75FF4B4DAE}">
      <dsp:nvSpPr>
        <dsp:cNvPr id="0" name=""/>
        <dsp:cNvSpPr/>
      </dsp:nvSpPr>
      <dsp:spPr>
        <a:xfrm>
          <a:off x="2390801" y="1542628"/>
          <a:ext cx="1153367" cy="115336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ciudadana</a:t>
          </a:r>
          <a:endParaRPr lang="es-ES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104" y="1598931"/>
        <a:ext cx="1040761" cy="1040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r">
              <a:defRPr sz="1300"/>
            </a:lvl1pPr>
          </a:lstStyle>
          <a:p>
            <a:fld id="{B594D020-3692-4904-BB8D-1C23F3C894C8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r">
              <a:defRPr sz="1300"/>
            </a:lvl1pPr>
          </a:lstStyle>
          <a:p>
            <a:fld id="{C590AC81-3F9B-44B1-B954-1DC5F58AA9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871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309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925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31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386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050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628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482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349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49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11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462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9F2E-DC30-4930-AAAC-E7F942407023}" type="datetimeFigureOut">
              <a:rPr lang="es-CO" smtClean="0"/>
              <a:t>16/06/2019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180C-FE8F-4D01-A1DC-5417783F0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803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7988"/>
            <a:ext cx="12192000" cy="2165079"/>
          </a:xfrm>
        </p:spPr>
        <p:txBody>
          <a:bodyPr>
            <a:noAutofit/>
          </a:bodyPr>
          <a:lstStyle/>
          <a:p>
            <a:r>
              <a:rPr lang="es-E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VISIÓN DESDE LA COMUNIDAD LOCAL </a:t>
            </a:r>
            <a:br>
              <a:rPr lang="es-E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s-E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SOBRE EL PROCESO DE RECONSTRUCCIÓN:</a:t>
            </a:r>
            <a:br>
              <a:rPr lang="es-E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s-E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ESTUDIO DE CASO DESASTRE EN MOCOA</a:t>
            </a:r>
            <a:endParaRPr lang="es-CO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363666"/>
            <a:ext cx="12192000" cy="1097598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Veeduría por la Reconstrucción de Mocoa</a:t>
            </a:r>
          </a:p>
          <a:p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Asociación de Juntas de Acción Comunal - </a:t>
            </a:r>
            <a:r>
              <a:rPr lang="es-E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Asojuntas</a:t>
            </a:r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Mocoa</a:t>
            </a:r>
          </a:p>
          <a:p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Mesa Única de Participación Ciudadana en el Proceso de Reconstrucción de Mocoa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381000" y="2290312"/>
            <a:ext cx="11440797" cy="2023196"/>
            <a:chOff x="381000" y="2385562"/>
            <a:chExt cx="11440797" cy="2023196"/>
          </a:xfrm>
        </p:grpSpPr>
        <p:pic>
          <p:nvPicPr>
            <p:cNvPr id="8" name="Picture 2" descr="Seman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99"/>
            <a:stretch/>
          </p:blipFill>
          <p:spPr bwMode="auto">
            <a:xfrm>
              <a:off x="381000" y="2393314"/>
              <a:ext cx="25527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static.iris.net.co/semana/upload/images/2017/4/3/520915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" r="12691"/>
            <a:stretch/>
          </p:blipFill>
          <p:spPr bwMode="auto">
            <a:xfrm>
              <a:off x="3114358" y="2393314"/>
              <a:ext cx="222885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eman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r="5623"/>
            <a:stretch/>
          </p:blipFill>
          <p:spPr bwMode="auto">
            <a:xfrm>
              <a:off x="5523866" y="2393314"/>
              <a:ext cx="2124075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La imagen puede contener: 6 personas, personas sonriendo, noche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599" y="2385562"/>
              <a:ext cx="1906270" cy="18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 descr="La imagen puede contener: 1 persona, sentado, velas y noche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527" y="2385562"/>
              <a:ext cx="1906270" cy="18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uadroTexto 3"/>
            <p:cNvSpPr txBox="1"/>
            <p:nvPr/>
          </p:nvSpPr>
          <p:spPr>
            <a:xfrm>
              <a:off x="381000" y="4193314"/>
              <a:ext cx="25527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 Revista Semana</a:t>
              </a:r>
              <a:endParaRPr lang="es-C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114358" y="4193314"/>
              <a:ext cx="22288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 Revista Semana</a:t>
              </a:r>
              <a:endParaRPr lang="es-C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523866" y="4183631"/>
              <a:ext cx="21240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 Revista Semana</a:t>
              </a:r>
              <a:endParaRPr lang="es-C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828599" y="4183631"/>
              <a:ext cx="19062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 Leonel Morales</a:t>
              </a:r>
              <a:endParaRPr lang="es-C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9915527" y="4193314"/>
              <a:ext cx="19062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 Leonel Morales</a:t>
              </a:r>
              <a:endParaRPr lang="es-CO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0" y="5641687"/>
            <a:ext cx="12192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Foro Experiencias Nacionales e Internacionales en Procesos de Reconstrucción – Mocoa, junio 18 de 2019</a:t>
            </a:r>
            <a:endParaRPr lang="es-CO" b="1" dirty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2133600" y="6071858"/>
            <a:ext cx="8011324" cy="544294"/>
            <a:chOff x="2152650" y="6033758"/>
            <a:chExt cx="8011324" cy="54429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2650" y="6038052"/>
              <a:ext cx="1403684" cy="54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1412" y="6038052"/>
              <a:ext cx="561403" cy="540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67893" y="6038052"/>
              <a:ext cx="1218392" cy="54000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1363" y="6038052"/>
              <a:ext cx="701169" cy="54000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37610" y="6038052"/>
              <a:ext cx="915273" cy="54000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7961" y="6038052"/>
              <a:ext cx="389068" cy="54000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92107" y="6033758"/>
              <a:ext cx="737746" cy="540000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54931" y="6033758"/>
              <a:ext cx="554555" cy="540000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28499" y="6033758"/>
              <a:ext cx="53547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4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1962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62" y="157162"/>
            <a:ext cx="5324475" cy="65436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1972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61925"/>
            <a:ext cx="5314950" cy="65341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1983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162"/>
            <a:ext cx="5314950" cy="65436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1983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61925"/>
            <a:ext cx="5295900" cy="65341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1995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176212"/>
            <a:ext cx="5276850" cy="65055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1995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7" y="157162"/>
            <a:ext cx="5305425" cy="65436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2017 antes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62" y="166687"/>
            <a:ext cx="53244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7" y="157162"/>
            <a:ext cx="5305425" cy="65436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2017 después</a:t>
            </a:r>
            <a:endParaRPr lang="es-CO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Dinámica de ocupación física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76" y="189000"/>
            <a:ext cx="4430769" cy="648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0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s-CO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Nuevo perímetro zona urbana cabecera municipal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0526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89000"/>
            <a:ext cx="4430769" cy="648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821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s-CO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Nuevo </a:t>
            </a:r>
            <a:r>
              <a:rPr lang="es-CO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perímetro zona urbana cabecera </a:t>
            </a:r>
            <a:r>
              <a:rPr lang="es-CO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municipal</a:t>
            </a:r>
            <a:endParaRPr lang="es-CO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"/>
            <a:ext cx="12192000" cy="113006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CONTEXTO PARA ESTUDIO DE CASO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1487" y="1955015"/>
            <a:ext cx="109210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Tragedia anunciada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antecedentes históricos, condiciones ambientales y comportamiento del cambio climático.</a:t>
            </a:r>
          </a:p>
          <a:p>
            <a:pPr marL="0" indent="0">
              <a:buNone/>
            </a:pP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Configuración social del riesgo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la construcción social del </a:t>
            </a:r>
            <a:r>
              <a:rPr lang="es-CO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genera condiciones de </a:t>
            </a:r>
            <a:r>
              <a:rPr lang="es-CO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vulnerabilidad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que determinan la magnitud de efectos ante una </a:t>
            </a:r>
            <a:r>
              <a:rPr lang="es-CO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amenaza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Magnitud del desastre según SNGRD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335 personas fallecidas, 53 personas desaparecidas, 398 personas heridas</a:t>
            </a:r>
          </a:p>
          <a:p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22.322 personas damnificadas, 7.891 familias según RUD</a:t>
            </a:r>
          </a:p>
          <a:p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1.461 viviendas averiadas</a:t>
            </a:r>
          </a:p>
          <a:p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Daños en infraestructura de servicios públicos domiciliarios y de movilidad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La imagen puede contener: 1 persona, sentado, noche y niñ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730" y="7"/>
            <a:ext cx="190627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10285730" y="1800007"/>
            <a:ext cx="19062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Foto Leonel Morales</a:t>
            </a:r>
            <a:endParaRPr lang="es-C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57" y="549000"/>
            <a:ext cx="5164912" cy="576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8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s-CO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Nuevo perímetro zona urbana cabecera municipal</a:t>
            </a:r>
            <a:endParaRPr lang="es-CO" sz="4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" y="62627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 nuevo perímetro zona urbana cabecera municipal de Mocoa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9316" y="3447007"/>
            <a:ext cx="3240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Localización</a:t>
            </a:r>
          </a:p>
          <a:p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Equipamientos sociales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9236723" y="3102159"/>
            <a:ext cx="2718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Determinantes:</a:t>
            </a:r>
          </a:p>
          <a:p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</a:p>
          <a:p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Áreas protegidas</a:t>
            </a:r>
            <a:endParaRPr lang="es-E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Riesgos</a:t>
            </a:r>
          </a:p>
          <a:p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Patrimonio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3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s-E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POR UN NUEVO MOCOA</a:t>
            </a: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 -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PRISMO</a:t>
            </a:r>
            <a:endParaRPr lang="es-CO" sz="32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294721"/>
              </p:ext>
            </p:extLst>
          </p:nvPr>
        </p:nvGraphicFramePr>
        <p:xfrm>
          <a:off x="578224" y="2537245"/>
          <a:ext cx="11053475" cy="3352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8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38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453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34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50183">
                <a:tc rowSpan="2">
                  <a:txBody>
                    <a:bodyPr/>
                    <a:lstStyle/>
                    <a:p>
                      <a:pPr algn="ctr"/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COMPONENTE</a:t>
                      </a:r>
                      <a:endParaRPr lang="es-E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(años)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83">
                <a:tc v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746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RECONFIGURACIÓN DEL TEJIDO SOCIAL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81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IMPLEMENTACIÓN ORDENACIÓN TERRITORIAL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83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CONSOLIDACIÓN DE SEGURIDAD Y RESILIENCIA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1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FORTALECIMIENTO DE EDUCACIÓN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CULTURA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505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EMPRENDIMIENTO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EL BIENESTAR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581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PROMOCIÓN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SOSTENIBILIDAD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AMBIENTAL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78224" y="5946593"/>
            <a:ext cx="1105347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Horizonte mínimo de intervención: 12 años</a:t>
            </a:r>
            <a:endParaRPr lang="es-C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3904" y="1399378"/>
            <a:ext cx="8724602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2.4 RECURSOS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2.4.1 Tiempo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8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POR UN NUEVO MOCOA</a:t>
            </a:r>
            <a:br>
              <a:rPr lang="es-E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 -PRISMO</a:t>
            </a:r>
            <a:endParaRPr lang="es-C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261767"/>
              </p:ext>
            </p:extLst>
          </p:nvPr>
        </p:nvGraphicFramePr>
        <p:xfrm>
          <a:off x="578224" y="2114044"/>
          <a:ext cx="11053475" cy="3590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401">
                <a:tc rowSpan="2">
                  <a:txBody>
                    <a:bodyPr/>
                    <a:lstStyle/>
                    <a:p>
                      <a:pPr algn="ctr"/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COMPONENTE</a:t>
                      </a:r>
                      <a:endParaRPr lang="es-E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ESTIMADO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201">
                <a:tc v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</a:t>
                      </a:r>
                    </a:p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(millones)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466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RECONFIGURACIÓN DEL TEJIDO SOCIAL (5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IMPLEMENTACIÓN DE ORDENACIÓN TERRITORIAL (8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785.000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s-ES" sz="20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25,92</a:t>
                      </a:r>
                      <a:endParaRPr lang="es-ES" sz="20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CONSOLIDACIÓN DE SEGURIDAD Y RESILIENCIA (3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1.045.000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FORTALECIMIENTO DE EDUCACIÓN Y CULTURA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701.000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23,14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EMPRENDIMIENTO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EL BIENESTAR (6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435.000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14,36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PROMOCIÓN DE SOSTENIBILIDAD</a:t>
                      </a:r>
                      <a:r>
                        <a:rPr lang="es-E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AMBIENTAL (4 proyectos)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37.000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515224" y="5813649"/>
            <a:ext cx="410821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	$3.02 billones</a:t>
            </a:r>
            <a:endParaRPr lang="es-C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2004" y="1513678"/>
            <a:ext cx="87246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2.4.2 Recursos Financieros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459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POR UN NUEVO MOCOA</a:t>
            </a: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 -PRISMO</a:t>
            </a:r>
            <a:endParaRPr lang="es-CO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1076" y="1682749"/>
            <a:ext cx="11100399" cy="50228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2.5 ESTRATEGIAS PARA IMPLEMENTACIÓN DEL PRISMO</a:t>
            </a:r>
          </a:p>
          <a:p>
            <a:pPr marL="0" indent="0">
              <a:buNone/>
            </a:pPr>
            <a:endParaRPr lang="es-CO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Ejecución mediante 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coordinación 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liderazgo 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Agencia Todos por Mocoa.</a:t>
            </a:r>
          </a:p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Gestión multilateral para financiamiento con base en Sistema General de Regalías – Rendimientos Financieros.</a:t>
            </a:r>
          </a:p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Concertación y priorización de intervenciones estructurales y no estructurales.</a:t>
            </a:r>
          </a:p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Construcción de obras civiles por autogestión comunitaria y/o mingas a través de las juntas de acción comunal.</a:t>
            </a:r>
          </a:p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Ejecución de intervenciones mediante contratos plan y/o asociaciones público privadas.</a:t>
            </a:r>
          </a:p>
        </p:txBody>
      </p:sp>
    </p:spTree>
    <p:extLst>
      <p:ext uri="{BB962C8B-B14F-4D97-AF65-F5344CB8AC3E}">
        <p14:creationId xmlns:p14="http://schemas.microsoft.com/office/powerpoint/2010/main" val="39049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7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3. LECCIONES DEL DESASTRE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2662" y="1514699"/>
            <a:ext cx="11035862" cy="5023322"/>
          </a:xfrm>
        </p:spPr>
        <p:txBody>
          <a:bodyPr>
            <a:normAutofit fontScale="92500" lnSpcReduction="10000"/>
          </a:bodyPr>
          <a:lstStyle/>
          <a:p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complejidad del desastre requiere intervención integral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sistemática de largo plazo.</a:t>
            </a:r>
          </a:p>
          <a:p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desplazamiento forzado por efectos del cambio climático exige reglamentación normativa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la gestión del riesgo de desastres.</a:t>
            </a:r>
          </a:p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proceso de </a:t>
            </a: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reconstrucción es la oportunidad para reorientar la configuración social del riesgo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desastres.</a:t>
            </a:r>
          </a:p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deben </a:t>
            </a: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las capacidades locales, la autonomía territorial y la descentralización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administrativa.</a:t>
            </a:r>
          </a:p>
          <a:p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ciudadana </a:t>
            </a: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 la gestión pública son fundamentales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la toma de decisiones.</a:t>
            </a:r>
            <a:endParaRPr lang="es-C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3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4. RECOMENDACIONES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8516" y="1515431"/>
            <a:ext cx="11240558" cy="4942866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Gestionar ante el Consejo de Estado </a:t>
            </a:r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sobre  actuaciones administrativas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el proceso 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de reconstrucción.</a:t>
            </a:r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Tramitar </a:t>
            </a:r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reglamentación de la ley 1523 de 2012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sobre el plan de acción específico y el reasentamiento por desplazamiento forzado debido a efectos del cambio climático.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Ajustar la intervención de la institucionalidad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 Estado colombiano con la visión y alcance del Plan de Reconstrucción Integral Sostenible para Mocoa – PRISMO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Constituir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Agencia Todos por Mocoa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, como entidad autónoma y espacio dinámico de convergencia institucional y comunitaria que ejerza el liderazgo en el proceso de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reconstrucción del municipio de Mocoa.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88" y="0"/>
            <a:ext cx="12257773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38596"/>
            <a:ext cx="10515600" cy="4938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en el mito de Sísifo, 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116" y="0"/>
            <a:ext cx="12238229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9135" y="1197033"/>
            <a:ext cx="11842865" cy="4979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comunidad de Mocoa debe empujar una enorme roca…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42" y="0"/>
            <a:ext cx="12212681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30531"/>
            <a:ext cx="11353800" cy="5046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cuesta arriba por una ladera empinada,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544" y="0"/>
            <a:ext cx="12301086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72095"/>
            <a:ext cx="10515600" cy="5004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…pero, antes de alcanzar la cima la piedra siempre rodará hacia abajo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9268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1. PERCEPCIÓN DEL DESASTRE DESDE EL ESTADO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5992" y="1604512"/>
            <a:ext cx="11257472" cy="49084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 EQUÍVOCA INTERVENCIÓN INSTITUCIONAL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Ordenamiento jurídico al filo de la navaja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Encrucijada por vacíos normativos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Pedagogías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perniciosas</a:t>
            </a:r>
          </a:p>
          <a:p>
            <a:pPr marL="0" indent="0">
              <a:buNone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ERRÁTICA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 DE DESASTRES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Confuso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conocimiento del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Inefectiva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reducción del riesgo</a:t>
            </a:r>
          </a:p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Insatisfactorio 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manejo del desastre</a:t>
            </a:r>
          </a:p>
          <a:p>
            <a:pPr marL="0" indent="0">
              <a:buNone/>
            </a:pPr>
            <a:r>
              <a:rPr lang="es-C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FASE </a:t>
            </a:r>
            <a:r>
              <a:rPr lang="es-C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RESPUESTA (18 días)</a:t>
            </a:r>
          </a:p>
          <a:p>
            <a:pPr marL="0" indent="0">
              <a:buNone/>
            </a:pPr>
            <a:r>
              <a:rPr lang="es-C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FASE </a:t>
            </a:r>
            <a:r>
              <a:rPr lang="es-C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ESTABILIZACIÓN (90 días)</a:t>
            </a:r>
          </a:p>
          <a:p>
            <a:pPr marL="0" indent="0">
              <a:buNone/>
            </a:pP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eman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r="17322"/>
          <a:stretch/>
        </p:blipFill>
        <p:spPr bwMode="auto">
          <a:xfrm>
            <a:off x="10172700" y="1076325"/>
            <a:ext cx="200977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172700" y="2876325"/>
            <a:ext cx="2009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Foto Revista Semana</a:t>
            </a:r>
            <a:endParaRPr lang="es-C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398" y="-58189"/>
            <a:ext cx="12379398" cy="691618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97033"/>
            <a:ext cx="10515600" cy="4979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…, y la comunidad deberá empezar de nuevo su labor, y así, por los siglos de los siglos.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lombia en vía de (des)inform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12222005" cy="58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-18603" y="-1204"/>
            <a:ext cx="12234698" cy="5813534"/>
            <a:chOff x="14514" y="13445"/>
            <a:chExt cx="12234698" cy="57150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4" y="13445"/>
              <a:ext cx="12234698" cy="57150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4303058" y="94131"/>
              <a:ext cx="342899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Todos por un nuevo Mocoa</a:t>
              </a:r>
              <a:endParaRPr 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3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9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1. </a:t>
            </a:r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PERCEPCIÓN DEL DESASTRE DESDE EL ESTADO</a:t>
            </a:r>
            <a:endParaRPr lang="es-CO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431985"/>
            <a:ext cx="10891059" cy="52189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FASE DE RECUPERACIÓN Y REHABILITACIÓN </a:t>
            </a:r>
          </a:p>
          <a:p>
            <a:pPr marL="0" indent="0">
              <a:buNone/>
            </a:pPr>
            <a:r>
              <a:rPr lang="es-CO" sz="3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ACCIÓN ESPECÍFICO</a:t>
            </a:r>
          </a:p>
          <a:p>
            <a:pPr marL="0" indent="0" algn="ctr">
              <a:buNone/>
            </a:pPr>
            <a:endParaRPr lang="es-E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VERSIONES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</a:t>
            </a:r>
          </a:p>
          <a:p>
            <a:pPr marL="0" indent="0" algn="ctr">
              <a:buNone/>
            </a:pPr>
            <a:endParaRPr lang="es-E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</a:pP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Estratégico para la Reconstrucción 2017-2019 (abril de 2017) </a:t>
            </a:r>
          </a:p>
          <a:p>
            <a:pPr marL="0" indent="0">
              <a:buNone/>
            </a:pP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Inversión estimada: $ </a:t>
            </a:r>
            <a:r>
              <a:rPr lang="es-E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434.090 millones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Mindefensa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DNP)</a:t>
            </a:r>
          </a:p>
          <a:p>
            <a:pPr marL="0" indent="0">
              <a:buNone/>
            </a:pP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 Documento </a:t>
            </a: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CONPES 3904 (octubre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 de </a:t>
            </a: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2017) </a:t>
            </a:r>
            <a:endParaRPr lang="es-E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para reconstrucción del municipio de Mocoa 2017-2022</a:t>
            </a:r>
          </a:p>
          <a:p>
            <a:pPr marL="0" indent="0">
              <a:buNone/>
            </a:pP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Inversión estimada: $ </a:t>
            </a:r>
            <a:r>
              <a:rPr lang="es-E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1.181.433 millones</a:t>
            </a:r>
          </a:p>
          <a:p>
            <a:pPr marL="0" indent="0">
              <a:buNone/>
            </a:pP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(3) Plan de Acción Específico (junio de 2019) (</a:t>
            </a:r>
            <a:r>
              <a:rPr lang="es-E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Mindefensa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UNGRD)</a:t>
            </a:r>
          </a:p>
          <a:p>
            <a:pPr marL="0" indent="0">
              <a:buNone/>
            </a:pP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Inversión estimada: $ </a:t>
            </a:r>
            <a:r>
              <a:rPr lang="es-E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568.495 millones</a:t>
            </a:r>
            <a:endParaRPr lang="es-CO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9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1. </a:t>
            </a:r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PERCEPCIÓN DEL DESASTRE DESDE EL ESTADO</a:t>
            </a:r>
            <a:endParaRPr lang="es-CO" sz="4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1" y="1314512"/>
            <a:ext cx="9937631" cy="52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39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1. </a:t>
            </a:r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PERCEPCIÓN DEL DESASTRE DESDE EL ESTADO</a:t>
            </a:r>
            <a:endParaRPr lang="es-CO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8175" y="2721945"/>
            <a:ext cx="11214519" cy="3837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 SÍNTESIS PERCEPCIÓN DESDE EL ESTADO</a:t>
            </a:r>
          </a:p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Precariedad institucional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: improvisación y escasa capacidad.</a:t>
            </a:r>
          </a:p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Instrumentalización del desastre</a:t>
            </a:r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actuación en contravía de la realidad social, económica y ambiental local.</a:t>
            </a:r>
          </a:p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Invisibilidad de la participación ciudadana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: se desconoció derechos de la comunidad para ser parte en la toma de decisiones.</a:t>
            </a:r>
          </a:p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 social a la gestión institucional ignorado: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chazo a justos reclamos de veedurías y la comunidad.</a:t>
            </a:r>
            <a:endParaRPr lang="es-C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em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34" y="902849"/>
            <a:ext cx="27067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182224" y="2702849"/>
            <a:ext cx="2009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Foto Revista Semana</a:t>
            </a:r>
            <a:endParaRPr lang="es-C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56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2. PERCEPCIÓN DESDE LA COMUNIDAD LOCAL</a:t>
            </a:r>
            <a:endParaRPr lang="es-E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0333" y="2150161"/>
            <a:ext cx="11257472" cy="45439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2.1 CRITERIOS ORIENTADORES</a:t>
            </a:r>
          </a:p>
          <a:p>
            <a:r>
              <a:rPr lang="es-E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Sostenibilidad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: construcción de una sociedad con respeto y cuidado de la comunidad de seres vivos, actitudes y prácticas para conservación de 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vitalidad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y diversidad de la Tierra, manteniendo su capacidad de carga.</a:t>
            </a:r>
          </a:p>
          <a:p>
            <a:r>
              <a:rPr lang="es-E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: capacidad de un sistema o comunidad para adaptarse, resistiendo o cambiando para alcanzar el mejor funcionamiento.</a:t>
            </a:r>
          </a:p>
          <a:p>
            <a:r>
              <a:rPr lang="es-E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Adaptación al cambio climático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: reducir vulnerabilidad e incrementar la capacidad de respuesta.</a:t>
            </a:r>
          </a:p>
          <a:p>
            <a:r>
              <a:rPr lang="es-E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Participación ciudadana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: ejercicio efectivo de derechos para intervenir y lograr acuerdos en la toma de decisiones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299044"/>
            <a:ext cx="121920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Conocer para actuar de manera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sistemática, 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visión de largo plazo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3280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POR UN NUEVO MOCOA</a:t>
            </a:r>
            <a:br>
              <a:rPr lang="es-CO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 -PRISMO</a:t>
            </a:r>
            <a:endParaRPr lang="es-CO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604504"/>
            <a:ext cx="10734675" cy="4753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2.2 OBJETIVOS</a:t>
            </a:r>
          </a:p>
          <a:p>
            <a:pPr marL="0" indent="0">
              <a:buNone/>
            </a:pPr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2.2.1 OBJETIVO GENERAL</a:t>
            </a:r>
          </a:p>
          <a:p>
            <a:pPr marL="0" indent="0">
              <a:buNone/>
            </a:pPr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Reconstruir un hábitat seguro y sostenible garantizando el ejercicio pleno de los derechos humanos, sociales, económicos y ambientales de la comunidad del municipio de Mocoa a una vida digna.</a:t>
            </a:r>
          </a:p>
          <a:p>
            <a:pPr marL="0" indent="0">
              <a:buNone/>
            </a:pPr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2.2.2 OBJETIVOS ESPECÍFICOS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Garantizar un hábitat seguro para la comunidad.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Reconfigurar el tejido social para una comunidad </a:t>
            </a:r>
            <a:r>
              <a:rPr lang="es-CO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resiliente</a:t>
            </a:r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el bienestar con enfoque integral y sostenible.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Fortalecer la gobernanza y las capacidades locales.</a:t>
            </a:r>
          </a:p>
          <a:p>
            <a:pPr marL="0" indent="0">
              <a:buNone/>
            </a:pP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417" y="3311440"/>
            <a:ext cx="4069623" cy="333404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Reconstrucción Integral Sostenible </a:t>
            </a:r>
            <a:b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Mocoa </a:t>
            </a:r>
            <a:b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-PRISMO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3235044" y="124212"/>
            <a:ext cx="8192916" cy="6498113"/>
            <a:chOff x="3235044" y="124212"/>
            <a:chExt cx="8192916" cy="6498113"/>
          </a:xfrm>
        </p:grpSpPr>
        <p:grpSp>
          <p:nvGrpSpPr>
            <p:cNvPr id="4" name="Grupo 3"/>
            <p:cNvGrpSpPr/>
            <p:nvPr/>
          </p:nvGrpSpPr>
          <p:grpSpPr>
            <a:xfrm>
              <a:off x="4342790" y="124212"/>
              <a:ext cx="2518234" cy="1798736"/>
              <a:chOff x="3063029" y="60716"/>
              <a:chExt cx="2518234" cy="1798736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5" name="Elipse 4"/>
              <p:cNvSpPr/>
              <p:nvPr/>
            </p:nvSpPr>
            <p:spPr>
              <a:xfrm>
                <a:off x="3063029" y="60716"/>
                <a:ext cx="2518234" cy="1798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6" name="Elipse 4"/>
              <p:cNvSpPr/>
              <p:nvPr/>
            </p:nvSpPr>
            <p:spPr>
              <a:xfrm>
                <a:off x="3431816" y="324135"/>
                <a:ext cx="1780660" cy="127189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Reconfiguración del tejido social</a:t>
                </a:r>
                <a:endParaRPr lang="es-E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7880106" y="128538"/>
              <a:ext cx="2518234" cy="1798736"/>
              <a:chOff x="5360854" y="1893874"/>
              <a:chExt cx="2518234" cy="1798736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8" name="Elipse 7"/>
              <p:cNvSpPr/>
              <p:nvPr/>
            </p:nvSpPr>
            <p:spPr>
              <a:xfrm>
                <a:off x="5360854" y="1893874"/>
                <a:ext cx="2518234" cy="179873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9" name="Elipse 4"/>
              <p:cNvSpPr/>
              <p:nvPr/>
            </p:nvSpPr>
            <p:spPr>
              <a:xfrm>
                <a:off x="5729641" y="2157293"/>
                <a:ext cx="1780660" cy="127189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Implementación de ordenación </a:t>
                </a:r>
                <a:r>
                  <a:rPr lang="es-E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</a:t>
                </a: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erritorial</a:t>
                </a: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8908505" y="2510213"/>
              <a:ext cx="2519455" cy="1800351"/>
              <a:chOff x="4705915" y="4388475"/>
              <a:chExt cx="2519455" cy="180035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1" name="Elipse 10"/>
              <p:cNvSpPr/>
              <p:nvPr/>
            </p:nvSpPr>
            <p:spPr>
              <a:xfrm>
                <a:off x="4705915" y="4388475"/>
                <a:ext cx="2519455" cy="1800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2" name="Elipse 4"/>
              <p:cNvSpPr/>
              <p:nvPr/>
            </p:nvSpPr>
            <p:spPr>
              <a:xfrm>
                <a:off x="5074881" y="4652130"/>
                <a:ext cx="1781523" cy="12730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Consolidación de la seguridad y la resiliencia</a:t>
                </a:r>
                <a:endParaRPr lang="es-E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7880106" y="4821974"/>
              <a:ext cx="2519455" cy="1800351"/>
              <a:chOff x="4705915" y="4388475"/>
              <a:chExt cx="2519455" cy="1800351"/>
            </a:xfrm>
            <a:solidFill>
              <a:srgbClr val="00B05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Elipse 13"/>
              <p:cNvSpPr/>
              <p:nvPr/>
            </p:nvSpPr>
            <p:spPr>
              <a:xfrm>
                <a:off x="4705915" y="4388475"/>
                <a:ext cx="2519455" cy="180035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Elipse 4"/>
              <p:cNvSpPr/>
              <p:nvPr/>
            </p:nvSpPr>
            <p:spPr>
              <a:xfrm>
                <a:off x="5074881" y="4652130"/>
                <a:ext cx="1781523" cy="1273041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Fortalecimiento de e</a:t>
                </a: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ducación y cultura para el cambio</a:t>
                </a:r>
                <a:endParaRPr lang="es-E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4342269" y="4807686"/>
              <a:ext cx="2519455" cy="1800351"/>
              <a:chOff x="1404416" y="4388474"/>
              <a:chExt cx="2519455" cy="180035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7" name="Elipse 16"/>
              <p:cNvSpPr/>
              <p:nvPr/>
            </p:nvSpPr>
            <p:spPr>
              <a:xfrm>
                <a:off x="1404416" y="4388474"/>
                <a:ext cx="2519455" cy="1800351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8" name="Elipse 4"/>
              <p:cNvSpPr/>
              <p:nvPr/>
            </p:nvSpPr>
            <p:spPr>
              <a:xfrm>
                <a:off x="1773382" y="4652129"/>
                <a:ext cx="1781523" cy="12730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Emprendimiento 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para el bienestar</a:t>
                </a:r>
                <a:endParaRPr lang="es-E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3235044" y="2456935"/>
              <a:ext cx="2519455" cy="1799618"/>
              <a:chOff x="764611" y="1820827"/>
              <a:chExt cx="2519455" cy="1799618"/>
            </a:xfrm>
            <a:solidFill>
              <a:srgbClr val="FFFF0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Elipse 19"/>
              <p:cNvSpPr/>
              <p:nvPr/>
            </p:nvSpPr>
            <p:spPr>
              <a:xfrm>
                <a:off x="764611" y="1820827"/>
                <a:ext cx="2519455" cy="179961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1" name="Elipse 4"/>
              <p:cNvSpPr/>
              <p:nvPr/>
            </p:nvSpPr>
            <p:spPr>
              <a:xfrm>
                <a:off x="1133577" y="2084375"/>
                <a:ext cx="1781523" cy="1272522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Promoción de sostenibilidad ambiental</a:t>
                </a:r>
                <a:endParaRPr lang="es-E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 rot="19208114">
              <a:off x="7239218" y="719837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3" name="Flecha derecha 22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4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rot="1232478">
              <a:off x="9611391" y="1896186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6" name="Flecha derecha 25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7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 rot="4545985">
              <a:off x="9710952" y="4378315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9" name="Flecha derecha 28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0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 rot="12365439">
              <a:off x="4499615" y="4241244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Flecha derecha 31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3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 rot="15790003">
              <a:off x="4608830" y="1800651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Flecha derecha 34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6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pSp>
          <p:nvGrpSpPr>
            <p:cNvPr id="37" name="Grupo 36"/>
            <p:cNvGrpSpPr/>
            <p:nvPr/>
          </p:nvGrpSpPr>
          <p:grpSpPr>
            <a:xfrm rot="8441469">
              <a:off x="7099336" y="5405212"/>
              <a:ext cx="419035" cy="633873"/>
              <a:chOff x="5252270" y="1552330"/>
              <a:chExt cx="419035" cy="6338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8" name="Flecha derecha 37"/>
              <p:cNvSpPr/>
              <p:nvPr/>
            </p:nvSpPr>
            <p:spPr>
              <a:xfrm rot="2314929">
                <a:off x="5252270" y="1552330"/>
                <a:ext cx="419035" cy="63387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9" name="Flecha derecha 4"/>
              <p:cNvSpPr/>
              <p:nvPr/>
            </p:nvSpPr>
            <p:spPr>
              <a:xfrm rot="2314929">
                <a:off x="5265990" y="1639906"/>
                <a:ext cx="293325" cy="3803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700" kern="1200"/>
              </a:p>
            </p:txBody>
          </p:sp>
        </p:grpSp>
        <p:graphicFrame>
          <p:nvGraphicFramePr>
            <p:cNvPr id="40" name="Diagrama 39"/>
            <p:cNvGraphicFramePr/>
            <p:nvPr>
              <p:extLst>
                <p:ext uri="{D42A27DB-BD31-4B8C-83A1-F6EECF244321}">
                  <p14:modId xmlns:p14="http://schemas.microsoft.com/office/powerpoint/2010/main" val="2267706172"/>
                </p:ext>
              </p:extLst>
            </p:nvPr>
          </p:nvGraphicFramePr>
          <p:xfrm>
            <a:off x="5078449" y="1869731"/>
            <a:ext cx="4579764" cy="28834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1" name="CuadroTexto 40"/>
            <p:cNvSpPr txBox="1"/>
            <p:nvPr/>
          </p:nvSpPr>
          <p:spPr>
            <a:xfrm>
              <a:off x="6658498" y="3142209"/>
              <a:ext cx="1421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CRITERIOS</a:t>
              </a:r>
              <a:endParaRPr lang="es-CO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46877" y="1830347"/>
            <a:ext cx="41261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COMPONENTES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1169</Words>
  <Application>Microsoft Office PowerPoint</Application>
  <PresentationFormat>Panorámica</PresentationFormat>
  <Paragraphs>198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PMingLiU-ExtB</vt:lpstr>
      <vt:lpstr>Arial</vt:lpstr>
      <vt:lpstr>Arial Black</vt:lpstr>
      <vt:lpstr>Arial Narrow</vt:lpstr>
      <vt:lpstr>Calibri</vt:lpstr>
      <vt:lpstr>Calibri Light</vt:lpstr>
      <vt:lpstr>Impact</vt:lpstr>
      <vt:lpstr>Tema de Office</vt:lpstr>
      <vt:lpstr>VISIÓN DESDE LA COMUNIDAD LOCAL  SOBRE EL PROCESO DE RECONSTRUCCIÓN: ESTUDIO DE CASO DESASTRE EN MOCOA</vt:lpstr>
      <vt:lpstr>CONTEXTO PARA ESTUDIO DE CASO</vt:lpstr>
      <vt:lpstr>1. PERCEPCIÓN DEL DESASTRE DESDE EL ESTADO</vt:lpstr>
      <vt:lpstr>1. PERCEPCIÓN DEL DESASTRE DESDE EL ESTADO</vt:lpstr>
      <vt:lpstr>1. PERCEPCIÓN DEL DESASTRE DESDE EL ESTADO</vt:lpstr>
      <vt:lpstr>1. PERCEPCIÓN DEL DESASTRE DESDE EL ESTADO</vt:lpstr>
      <vt:lpstr>2. PERCEPCIÓN DESDE LA COMUNIDAD LOCAL</vt:lpstr>
      <vt:lpstr>TODOS POR UN NUEVO MOCOA Plan de Reconstrucción Integral Sostenible -PRISMO</vt:lpstr>
      <vt:lpstr>Plan de Reconstrucción Integral Sostenible  para Mocoa  -PRISMO</vt:lpstr>
      <vt:lpstr>1962</vt:lpstr>
      <vt:lpstr>1972</vt:lpstr>
      <vt:lpstr>1983</vt:lpstr>
      <vt:lpstr>1983</vt:lpstr>
      <vt:lpstr>1995</vt:lpstr>
      <vt:lpstr>1995</vt:lpstr>
      <vt:lpstr>2017 antes</vt:lpstr>
      <vt:lpstr>2017 después</vt:lpstr>
      <vt:lpstr>Nuevo perímetro zona urbana cabecera municipal</vt:lpstr>
      <vt:lpstr>Nuevo perímetro zona urbana cabecera municipal</vt:lpstr>
      <vt:lpstr>Nuevo perímetro zona urbana cabecera municipal</vt:lpstr>
      <vt:lpstr>TODOS POR UN NUEVO MOCOA Plan de Reconstrucción Integral Sostenible -PRISMO</vt:lpstr>
      <vt:lpstr>TODOS POR UN NUEVO MOCOA Plan de Reconstrucción Integral Sostenible -PRISMO</vt:lpstr>
      <vt:lpstr>TODOS POR UN NUEVO MOCOA Plan de Reconstrucción Integral Sostenible -PRISMO</vt:lpstr>
      <vt:lpstr>3. LECCIONES DEL DESASTRE</vt:lpstr>
      <vt:lpstr>4. 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de Reconstrucción Integral Sostenible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 Fajardo</dc:creator>
  <cp:lastModifiedBy>Guillermo</cp:lastModifiedBy>
  <cp:revision>194</cp:revision>
  <cp:lastPrinted>2019-06-09T16:51:04Z</cp:lastPrinted>
  <dcterms:created xsi:type="dcterms:W3CDTF">2018-09-25T17:32:53Z</dcterms:created>
  <dcterms:modified xsi:type="dcterms:W3CDTF">2019-06-17T07:30:19Z</dcterms:modified>
</cp:coreProperties>
</file>