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61" r:id="rId4"/>
    <p:sldId id="262" r:id="rId5"/>
    <p:sldId id="264" r:id="rId6"/>
    <p:sldId id="265" r:id="rId7"/>
    <p:sldId id="263" r:id="rId8"/>
    <p:sldId id="266" r:id="rId9"/>
    <p:sldId id="298" r:id="rId10"/>
    <p:sldId id="295" r:id="rId11"/>
    <p:sldId id="294" r:id="rId12"/>
    <p:sldId id="267" r:id="rId13"/>
    <p:sldId id="269" r:id="rId14"/>
    <p:sldId id="270" r:id="rId15"/>
    <p:sldId id="271" r:id="rId16"/>
    <p:sldId id="272" r:id="rId17"/>
    <p:sldId id="299" r:id="rId18"/>
    <p:sldId id="273" r:id="rId19"/>
    <p:sldId id="275" r:id="rId20"/>
    <p:sldId id="274" r:id="rId21"/>
    <p:sldId id="276" r:id="rId22"/>
    <p:sldId id="277" r:id="rId23"/>
    <p:sldId id="311" r:id="rId24"/>
    <p:sldId id="313" r:id="rId25"/>
    <p:sldId id="312" r:id="rId26"/>
    <p:sldId id="314" r:id="rId27"/>
    <p:sldId id="315" r:id="rId28"/>
    <p:sldId id="317" r:id="rId29"/>
    <p:sldId id="316" r:id="rId30"/>
    <p:sldId id="278" r:id="rId31"/>
    <p:sldId id="279" r:id="rId32"/>
    <p:sldId id="280" r:id="rId33"/>
    <p:sldId id="281" r:id="rId34"/>
    <p:sldId id="282" r:id="rId35"/>
    <p:sldId id="284" r:id="rId36"/>
    <p:sldId id="285" r:id="rId37"/>
    <p:sldId id="310" r:id="rId38"/>
    <p:sldId id="286" r:id="rId39"/>
    <p:sldId id="287" r:id="rId40"/>
    <p:sldId id="288" r:id="rId41"/>
    <p:sldId id="289" r:id="rId42"/>
    <p:sldId id="290" r:id="rId43"/>
    <p:sldId id="307" r:id="rId44"/>
    <p:sldId id="308" r:id="rId45"/>
    <p:sldId id="309" r:id="rId46"/>
    <p:sldId id="296" r:id="rId47"/>
    <p:sldId id="297" r:id="rId48"/>
    <p:sldId id="292" r:id="rId49"/>
    <p:sldId id="293" r:id="rId50"/>
    <p:sldId id="291" r:id="rId51"/>
    <p:sldId id="300" r:id="rId52"/>
    <p:sldId id="301" r:id="rId53"/>
    <p:sldId id="302" r:id="rId54"/>
    <p:sldId id="303" r:id="rId55"/>
    <p:sldId id="304" r:id="rId56"/>
    <p:sldId id="305" r:id="rId57"/>
    <p:sldId id="306" r:id="rId5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Estilo oscuro 1 - Énfasis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1053305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3611486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761968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4030194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3751991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2014620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4257377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4256556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134855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15120204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91A3DBAD-834A-4749-B3C2-DC5919C9EB86}" type="datetimeFigureOut">
              <a:rPr lang="es-CO" smtClean="0"/>
              <a:pPr/>
              <a:t>09/05/2018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4C013CA6-9153-456F-8FC2-AF6EE345556D}" type="slidenum">
              <a:rPr lang="es-CO" smtClean="0"/>
              <a:pPr/>
              <a:t>‹Nº›</a:t>
            </a:fld>
            <a:endParaRPr lang="es-CO"/>
          </a:p>
        </p:txBody>
      </p:sp>
    </p:spTree>
    <p:extLst>
      <p:ext uri="{BB962C8B-B14F-4D97-AF65-F5344CB8AC3E}">
        <p14:creationId xmlns:p14="http://schemas.microsoft.com/office/powerpoint/2010/main" val="4102291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A3DBAD-834A-4749-B3C2-DC5919C9EB86}" type="datetimeFigureOut">
              <a:rPr lang="es-CO" smtClean="0"/>
              <a:pPr/>
              <a:t>09/05/2018</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013CA6-9153-456F-8FC2-AF6EE345556D}" type="slidenum">
              <a:rPr lang="es-CO" smtClean="0"/>
              <a:pPr/>
              <a:t>‹Nº›</a:t>
            </a:fld>
            <a:endParaRPr lang="es-CO"/>
          </a:p>
        </p:txBody>
      </p:sp>
    </p:spTree>
    <p:extLst>
      <p:ext uri="{BB962C8B-B14F-4D97-AF65-F5344CB8AC3E}">
        <p14:creationId xmlns:p14="http://schemas.microsoft.com/office/powerpoint/2010/main" val="40538316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mailto:victimas.gobernacion@putumayo.gov.co"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mailto:derechoshumanosypaz@putumayo.gov.co"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mailto:gobierno@putumayo.gov.co"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mailto:giovanni.zambrano@putumayo.gov.co"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0" y="-258"/>
            <a:ext cx="12192000" cy="68581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534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6109852" y="1481631"/>
            <a:ext cx="5870863" cy="4524315"/>
          </a:xfrm>
          <a:prstGeom prst="rect">
            <a:avLst/>
          </a:prstGeom>
          <a:ln>
            <a:solidFill>
              <a:schemeClr val="tx1"/>
            </a:solidFill>
          </a:ln>
        </p:spPr>
        <p:txBody>
          <a:bodyPr wrap="square">
            <a:spAutoFit/>
          </a:bodyPr>
          <a:lstStyle/>
          <a:p>
            <a:pPr algn="just"/>
            <a:r>
              <a:rPr lang="es-CO" sz="1600" dirty="0"/>
              <a:t>Menos olvido, más solidaridad con las víctimas de la violencia</a:t>
            </a:r>
          </a:p>
          <a:p>
            <a:pPr algn="just"/>
            <a:r>
              <a:rPr lang="es-CO" sz="1600" dirty="0"/>
              <a:t>Mediante acto simbólico con globos blancos y mensajes de solidaridad, la Gobernación del Putumayo, liderada por Sorrel Aroca Rodríguez, se unió a la conmemoración del Día Nacional de Solidaridad con las Víctimas de la Violencia</a:t>
            </a:r>
            <a:r>
              <a:rPr lang="es-CO" sz="1600" dirty="0" smtClean="0"/>
              <a:t>.</a:t>
            </a:r>
          </a:p>
          <a:p>
            <a:pPr algn="just"/>
            <a:r>
              <a:rPr lang="es-CO" sz="1600" dirty="0"/>
              <a:t/>
            </a:r>
            <a:br>
              <a:rPr lang="es-CO" sz="1600" dirty="0"/>
            </a:br>
            <a:r>
              <a:rPr lang="es-CO" sz="1600" dirty="0"/>
              <a:t>En el marco de la jornada, la Secretaria de Gobierno Departamental, con funciones de Gobernadora (e), Luz Dary Ortega, invitó a la comunidad putumayense a librar una batalla contra el olvido de todas aquellas familias que han padecido los rigores de la violencia en el departamento, para que desde hoy 9 de abril se avance en la consolidación de las bases de una sociedad en donde prime el amor sobre el rencor y se formen generaciones de paz</a:t>
            </a:r>
            <a:r>
              <a:rPr lang="es-CO" sz="1600" dirty="0" smtClean="0"/>
              <a:t>.</a:t>
            </a:r>
          </a:p>
          <a:p>
            <a:pPr algn="just"/>
            <a:r>
              <a:rPr lang="es-CO" sz="1600" dirty="0" smtClean="0"/>
              <a:t> </a:t>
            </a:r>
            <a:r>
              <a:rPr lang="es-CO" sz="1600" dirty="0"/>
              <a:t/>
            </a:r>
            <a:br>
              <a:rPr lang="es-CO" sz="1600" dirty="0"/>
            </a:br>
            <a:r>
              <a:rPr lang="es-CO" sz="1600" dirty="0"/>
              <a:t>De igual modo, cabe destacar el compromiso de la mandataria Departamental por avanzar a través de la Mesa Departamental de Víctimas, en la implementación de la Política Pública de Víctimas en el territorio con participación de las instituciones competentes.</a:t>
            </a: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8535" y="3525007"/>
            <a:ext cx="5195455" cy="2493818"/>
          </a:xfrm>
          <a:prstGeom prst="rect">
            <a:avLst/>
          </a:prstGeom>
          <a:effectLst>
            <a:glow rad="139700">
              <a:schemeClr val="accent2">
                <a:satMod val="175000"/>
                <a:alpha val="40000"/>
              </a:schemeClr>
            </a:glow>
          </a:effectLst>
        </p:spPr>
      </p:pic>
      <p:pic>
        <p:nvPicPr>
          <p:cNvPr id="7" name="Imagen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8536" y="523220"/>
            <a:ext cx="5195454" cy="2863923"/>
          </a:xfrm>
          <a:prstGeom prst="rect">
            <a:avLst/>
          </a:prstGeom>
          <a:effectLst>
            <a:glow rad="228600">
              <a:schemeClr val="accent2">
                <a:satMod val="175000"/>
                <a:alpha val="40000"/>
              </a:schemeClr>
            </a:glow>
          </a:effectLst>
        </p:spPr>
      </p:pic>
      <p:sp>
        <p:nvSpPr>
          <p:cNvPr id="8" name="3 CuadroTexto"/>
          <p:cNvSpPr txBox="1"/>
          <p:nvPr/>
        </p:nvSpPr>
        <p:spPr>
          <a:xfrm>
            <a:off x="2792091" y="0"/>
            <a:ext cx="6271846" cy="584775"/>
          </a:xfrm>
          <a:prstGeom prst="rect">
            <a:avLst/>
          </a:prstGeom>
          <a:noFill/>
        </p:spPr>
        <p:txBody>
          <a:bodyPr wrap="square" rtlCol="0">
            <a:spAutoFit/>
          </a:bodyPr>
          <a:lstStyle/>
          <a:p>
            <a:pPr algn="ctr"/>
            <a:r>
              <a:rPr lang="es-CO" sz="3200" b="1" dirty="0" smtClean="0"/>
              <a:t>NOTICIAS MES DE ABRIL DE 2018</a:t>
            </a:r>
            <a:endParaRPr lang="es-CO" sz="3200" b="1" dirty="0"/>
          </a:p>
        </p:txBody>
      </p:sp>
      <p:sp>
        <p:nvSpPr>
          <p:cNvPr id="9" name="CuadroTexto 8"/>
          <p:cNvSpPr txBox="1"/>
          <p:nvPr/>
        </p:nvSpPr>
        <p:spPr>
          <a:xfrm>
            <a:off x="6109854" y="1112299"/>
            <a:ext cx="2158383" cy="369332"/>
          </a:xfrm>
          <a:prstGeom prst="rect">
            <a:avLst/>
          </a:prstGeom>
          <a:noFill/>
        </p:spPr>
        <p:txBody>
          <a:bodyPr wrap="square" rtlCol="0">
            <a:spAutoFit/>
          </a:bodyPr>
          <a:lstStyle/>
          <a:p>
            <a:r>
              <a:rPr lang="es-CO" b="1" dirty="0" smtClean="0"/>
              <a:t>09 de Abril de 2018</a:t>
            </a:r>
            <a:endParaRPr lang="es-CO" b="1" dirty="0"/>
          </a:p>
        </p:txBody>
      </p:sp>
      <p:sp>
        <p:nvSpPr>
          <p:cNvPr id="2" name="1 Rectángulo"/>
          <p:cNvSpPr/>
          <p:nvPr/>
        </p:nvSpPr>
        <p:spPr>
          <a:xfrm>
            <a:off x="6096000" y="517211"/>
            <a:ext cx="5572259" cy="707886"/>
          </a:xfrm>
          <a:prstGeom prst="rect">
            <a:avLst/>
          </a:prstGeom>
        </p:spPr>
        <p:txBody>
          <a:bodyPr wrap="square">
            <a:spAutoFit/>
          </a:bodyPr>
          <a:lstStyle/>
          <a:p>
            <a:r>
              <a:rPr lang="es-CO" sz="2000" b="1" dirty="0" smtClean="0"/>
              <a:t>Conmemoración </a:t>
            </a:r>
            <a:r>
              <a:rPr lang="es-CO" sz="2000" b="1" dirty="0"/>
              <a:t>del Día Nacional </a:t>
            </a:r>
            <a:r>
              <a:rPr lang="es-CO" sz="2000" b="1" dirty="0" smtClean="0"/>
              <a:t>en la memoria y  </a:t>
            </a:r>
            <a:r>
              <a:rPr lang="es-CO" sz="2000" b="1" dirty="0"/>
              <a:t>Solidaridad con las Víctimas </a:t>
            </a:r>
            <a:r>
              <a:rPr lang="es-CO" sz="2000" b="1" dirty="0" smtClean="0"/>
              <a:t>del conflicto armado</a:t>
            </a:r>
            <a:endParaRPr lang="es-CO" sz="2000" b="1" dirty="0"/>
          </a:p>
        </p:txBody>
      </p:sp>
    </p:spTree>
    <p:extLst>
      <p:ext uri="{BB962C8B-B14F-4D97-AF65-F5344CB8AC3E}">
        <p14:creationId xmlns:p14="http://schemas.microsoft.com/office/powerpoint/2010/main" val="27884011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129" y="987136"/>
            <a:ext cx="4939146" cy="4540828"/>
          </a:xfrm>
          <a:prstGeom prst="rect">
            <a:avLst/>
          </a:prstGeom>
          <a:effectLst>
            <a:glow rad="139700">
              <a:schemeClr val="accent6">
                <a:satMod val="175000"/>
                <a:alpha val="40000"/>
              </a:schemeClr>
            </a:glow>
          </a:effectLst>
        </p:spPr>
      </p:pic>
      <p:sp>
        <p:nvSpPr>
          <p:cNvPr id="6" name="Rectángulo 5"/>
          <p:cNvSpPr/>
          <p:nvPr/>
        </p:nvSpPr>
        <p:spPr>
          <a:xfrm>
            <a:off x="5811982" y="1288472"/>
            <a:ext cx="6096000" cy="4493538"/>
          </a:xfrm>
          <a:prstGeom prst="rect">
            <a:avLst/>
          </a:prstGeom>
          <a:ln>
            <a:solidFill>
              <a:schemeClr val="tx1"/>
            </a:solidFill>
          </a:ln>
        </p:spPr>
        <p:txBody>
          <a:bodyPr>
            <a:spAutoFit/>
          </a:bodyPr>
          <a:lstStyle/>
          <a:p>
            <a:pPr algn="just"/>
            <a:r>
              <a:rPr lang="es-CO" sz="2200" dirty="0"/>
              <a:t>Con el objetivo de avanzar en la implementación de la Política Pública de Víctimas en el territorio, la Gobernadora del Putumayo, Sorrel Aroca Rodríguez, preside Comité Departamental de Justicia Transicional Ordinario. Acompañan a la mandataria los secretarios (as) de: Gobierno, Salud, Educación y Desarrollo Agropecuario y Medio Ambiente. De igual modo participan los comandantes de la Fuerza Pública, la Dirección Regional de la Unidad para las Víctimas, Procuraduría Regional, Defensoría del Pueblo, Instituto Colombiano de Bienestar Familiar y representantes de la Mesa Departamental de Víctimas: Segundo </a:t>
            </a:r>
            <a:r>
              <a:rPr lang="es-CO" sz="2200" dirty="0" err="1"/>
              <a:t>Pistala</a:t>
            </a:r>
            <a:r>
              <a:rPr lang="es-CO" sz="2200" dirty="0"/>
              <a:t> y María Eugenia Ramírez.</a:t>
            </a:r>
          </a:p>
        </p:txBody>
      </p:sp>
      <p:sp>
        <p:nvSpPr>
          <p:cNvPr id="7" name="3 CuadroTexto"/>
          <p:cNvSpPr txBox="1"/>
          <p:nvPr/>
        </p:nvSpPr>
        <p:spPr>
          <a:xfrm>
            <a:off x="1339402" y="180220"/>
            <a:ext cx="7520579"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8" name="CuadroTexto 7"/>
          <p:cNvSpPr txBox="1"/>
          <p:nvPr/>
        </p:nvSpPr>
        <p:spPr>
          <a:xfrm>
            <a:off x="5811982" y="919140"/>
            <a:ext cx="2762650" cy="400110"/>
          </a:xfrm>
          <a:prstGeom prst="rect">
            <a:avLst/>
          </a:prstGeom>
          <a:noFill/>
        </p:spPr>
        <p:txBody>
          <a:bodyPr wrap="square" rtlCol="0">
            <a:spAutoFit/>
          </a:bodyPr>
          <a:lstStyle/>
          <a:p>
            <a:r>
              <a:rPr lang="es-CO" sz="2000" b="1" dirty="0" smtClean="0"/>
              <a:t>03 de Abril de 2018</a:t>
            </a:r>
            <a:endParaRPr lang="es-CO" sz="2000" b="1" dirty="0"/>
          </a:p>
        </p:txBody>
      </p:sp>
      <p:sp>
        <p:nvSpPr>
          <p:cNvPr id="2" name="1 CuadroTexto"/>
          <p:cNvSpPr txBox="1"/>
          <p:nvPr/>
        </p:nvSpPr>
        <p:spPr>
          <a:xfrm>
            <a:off x="5811982" y="660918"/>
            <a:ext cx="5565913" cy="400110"/>
          </a:xfrm>
          <a:prstGeom prst="rect">
            <a:avLst/>
          </a:prstGeom>
          <a:noFill/>
        </p:spPr>
        <p:txBody>
          <a:bodyPr wrap="square" rtlCol="0">
            <a:spAutoFit/>
          </a:bodyPr>
          <a:lstStyle/>
          <a:p>
            <a:r>
              <a:rPr lang="es-CO" sz="2000" b="1" dirty="0" smtClean="0"/>
              <a:t>Comité  Departamental de Justicia Transicional</a:t>
            </a:r>
            <a:endParaRPr lang="es-CO" sz="2000" b="1" dirty="0"/>
          </a:p>
        </p:txBody>
      </p:sp>
    </p:spTree>
    <p:extLst>
      <p:ext uri="{BB962C8B-B14F-4D97-AF65-F5344CB8AC3E}">
        <p14:creationId xmlns:p14="http://schemas.microsoft.com/office/powerpoint/2010/main" val="13916567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53037" y="480372"/>
            <a:ext cx="10109915" cy="4647426"/>
          </a:xfrm>
          <a:prstGeom prst="rect">
            <a:avLst/>
          </a:prstGeom>
          <a:ln>
            <a:solidFill>
              <a:schemeClr val="tx1"/>
            </a:solidFill>
          </a:ln>
        </p:spPr>
        <p:txBody>
          <a:bodyPr wrap="square">
            <a:spAutoFit/>
          </a:bodyPr>
          <a:lstStyle/>
          <a:p>
            <a:pPr lvl="0" algn="ctr"/>
            <a:r>
              <a:rPr lang="es-CO" sz="3600" b="1" dirty="0" smtClean="0"/>
              <a:t>CONTACTOS</a:t>
            </a:r>
          </a:p>
          <a:p>
            <a:pPr lvl="0" algn="ctr"/>
            <a:endParaRPr lang="es-CO" sz="3600" dirty="0"/>
          </a:p>
          <a:p>
            <a:pPr algn="ctr"/>
            <a:r>
              <a:rPr lang="es-CO" sz="2800" b="1" dirty="0" smtClean="0"/>
              <a:t>Secretaría </a:t>
            </a:r>
            <a:r>
              <a:rPr lang="es-CO" sz="2800" b="1" dirty="0"/>
              <a:t>de Gobierno Departamental</a:t>
            </a:r>
            <a:r>
              <a:rPr lang="es-CO" sz="2800" b="1" dirty="0" smtClean="0"/>
              <a:t>.</a:t>
            </a:r>
          </a:p>
          <a:p>
            <a:pPr algn="ctr"/>
            <a:r>
              <a:rPr lang="es-CO" sz="2800" dirty="0" err="1" smtClean="0"/>
              <a:t>Dra</a:t>
            </a:r>
            <a:r>
              <a:rPr lang="es-CO" sz="2800" dirty="0" smtClean="0"/>
              <a:t>: Luz Dary Ortega Jamioy</a:t>
            </a:r>
            <a:endParaRPr lang="es-CO" sz="2800" dirty="0"/>
          </a:p>
          <a:p>
            <a:pPr algn="ctr"/>
            <a:r>
              <a:rPr lang="es-CO" sz="2800" b="1" dirty="0"/>
              <a:t>L</a:t>
            </a:r>
            <a:r>
              <a:rPr lang="es-CO" sz="2800" b="1" dirty="0" smtClean="0"/>
              <a:t>íder del programa</a:t>
            </a:r>
          </a:p>
          <a:p>
            <a:pPr algn="ctr"/>
            <a:r>
              <a:rPr lang="es-CO" sz="2800" dirty="0" smtClean="0"/>
              <a:t>Dra. </a:t>
            </a:r>
            <a:r>
              <a:rPr lang="es-CO" sz="2800" dirty="0" err="1" smtClean="0"/>
              <a:t>Lorell</a:t>
            </a:r>
            <a:r>
              <a:rPr lang="es-CO" sz="2800" dirty="0" smtClean="0"/>
              <a:t> </a:t>
            </a:r>
            <a:r>
              <a:rPr lang="es-CO" sz="2800" dirty="0"/>
              <a:t>Adriana Enríquez Bravo</a:t>
            </a:r>
          </a:p>
          <a:p>
            <a:pPr algn="ctr"/>
            <a:r>
              <a:rPr lang="es-CO" sz="2800" b="1" dirty="0"/>
              <a:t>Correo electrónico</a:t>
            </a:r>
            <a:r>
              <a:rPr lang="es-CO" sz="2800" dirty="0"/>
              <a:t>: </a:t>
            </a:r>
            <a:r>
              <a:rPr lang="es-CO" sz="2800" u="sng" dirty="0">
                <a:hlinkClick r:id="rId2"/>
              </a:rPr>
              <a:t>victimas.gobernacion@putumayo.gov.co</a:t>
            </a:r>
            <a:endParaRPr lang="es-CO" sz="2800" dirty="0"/>
          </a:p>
          <a:p>
            <a:pPr algn="ctr"/>
            <a:r>
              <a:rPr lang="es-CO" sz="2800" b="1" dirty="0"/>
              <a:t>Teléfono institucional</a:t>
            </a:r>
            <a:r>
              <a:rPr lang="es-CO" sz="2800" dirty="0"/>
              <a:t>:</a:t>
            </a:r>
            <a:r>
              <a:rPr lang="es-CO" sz="2800" b="1" dirty="0"/>
              <a:t> </a:t>
            </a:r>
            <a:r>
              <a:rPr lang="es-CO" sz="2800" dirty="0"/>
              <a:t>Conmutador (+578) 4206600  ▪  Fax: 4295196</a:t>
            </a:r>
          </a:p>
          <a:p>
            <a:pPr algn="ctr"/>
            <a:r>
              <a:rPr lang="es-CO" sz="2400" b="1" dirty="0"/>
              <a:t>Dirección</a:t>
            </a:r>
            <a:r>
              <a:rPr lang="es-CO" sz="2400" dirty="0"/>
              <a:t>: Palacio Departamental Mocoa Calle 8 No. </a:t>
            </a:r>
            <a:r>
              <a:rPr lang="es-CO" sz="2400" dirty="0" smtClean="0"/>
              <a:t>7-40, 2do Piso </a:t>
            </a:r>
            <a:r>
              <a:rPr lang="es-CO" sz="2800" dirty="0" smtClean="0"/>
              <a:t>Código </a:t>
            </a:r>
            <a:r>
              <a:rPr lang="es-CO" sz="2800" dirty="0"/>
              <a:t>Postal: </a:t>
            </a:r>
            <a:r>
              <a:rPr lang="es-CO" sz="2800" dirty="0" smtClean="0"/>
              <a:t>860001</a:t>
            </a:r>
            <a:r>
              <a:rPr lang="es-CO" sz="2800" dirty="0"/>
              <a:t> </a:t>
            </a:r>
          </a:p>
        </p:txBody>
      </p:sp>
    </p:spTree>
    <p:extLst>
      <p:ext uri="{BB962C8B-B14F-4D97-AF65-F5344CB8AC3E}">
        <p14:creationId xmlns:p14="http://schemas.microsoft.com/office/powerpoint/2010/main" val="40851531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734096" y="877790"/>
            <a:ext cx="10303098" cy="646331"/>
          </a:xfrm>
          <a:prstGeom prst="rect">
            <a:avLst/>
          </a:prstGeom>
        </p:spPr>
        <p:txBody>
          <a:bodyPr wrap="square">
            <a:spAutoFit/>
          </a:bodyPr>
          <a:lstStyle/>
          <a:p>
            <a:pPr algn="ctr"/>
            <a:r>
              <a:rPr lang="es-ES" sz="3600" b="1" dirty="0" smtClean="0">
                <a:latin typeface="Arial" panose="020B0604020202020204" pitchFamily="34" charset="0"/>
                <a:cs typeface="Arial" panose="020B0604020202020204" pitchFamily="34" charset="0"/>
              </a:rPr>
              <a:t>PROGRAMA DERECHOS HUMANOS</a:t>
            </a:r>
            <a:endParaRPr lang="es-ES" sz="3600" dirty="0">
              <a:latin typeface="Arial" panose="020B0604020202020204" pitchFamily="34" charset="0"/>
              <a:cs typeface="Arial" panose="020B0604020202020204" pitchFamily="34" charset="0"/>
            </a:endParaRPr>
          </a:p>
        </p:txBody>
      </p:sp>
      <p:sp>
        <p:nvSpPr>
          <p:cNvPr id="4" name="3 Rectángulo"/>
          <p:cNvSpPr/>
          <p:nvPr/>
        </p:nvSpPr>
        <p:spPr>
          <a:xfrm>
            <a:off x="862885" y="1771797"/>
            <a:ext cx="10174309" cy="3970318"/>
          </a:xfrm>
          <a:prstGeom prst="rect">
            <a:avLst/>
          </a:prstGeom>
          <a:ln>
            <a:solidFill>
              <a:schemeClr val="tx1"/>
            </a:solidFill>
          </a:ln>
        </p:spPr>
        <p:txBody>
          <a:bodyPr wrap="square">
            <a:spAutoFit/>
          </a:bodyPr>
          <a:lstStyle/>
          <a:p>
            <a:pPr algn="ctr"/>
            <a:r>
              <a:rPr lang="es-CO" sz="3600" b="1" dirty="0"/>
              <a:t> </a:t>
            </a:r>
            <a:r>
              <a:rPr lang="es-ES" sz="3600" b="1" dirty="0" smtClean="0"/>
              <a:t>MISIÓN</a:t>
            </a:r>
          </a:p>
          <a:p>
            <a:pPr algn="just"/>
            <a:endParaRPr lang="es-CO" sz="3600" dirty="0"/>
          </a:p>
          <a:p>
            <a:pPr algn="just"/>
            <a:r>
              <a:rPr lang="es-ES" sz="3600" dirty="0"/>
              <a:t>Velar por la aplicación de las políticas públicas y las estrategias de divulgación, prevención, protección, respeto, reparación y reconciliación para garantizar y defender los DDHH y aplicación del DIH.</a:t>
            </a:r>
            <a:endParaRPr lang="es-CO" sz="3600" dirty="0"/>
          </a:p>
          <a:p>
            <a:pPr algn="just"/>
            <a:r>
              <a:rPr lang="es-ES" sz="3600" dirty="0"/>
              <a:t> </a:t>
            </a:r>
            <a:endParaRPr lang="es-CO" sz="3600" dirty="0"/>
          </a:p>
        </p:txBody>
      </p:sp>
    </p:spTree>
    <p:extLst>
      <p:ext uri="{BB962C8B-B14F-4D97-AF65-F5344CB8AC3E}">
        <p14:creationId xmlns:p14="http://schemas.microsoft.com/office/powerpoint/2010/main" val="28034131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31820" y="2081861"/>
            <a:ext cx="11333408" cy="1754326"/>
          </a:xfrm>
          <a:prstGeom prst="rect">
            <a:avLst/>
          </a:prstGeom>
          <a:ln>
            <a:solidFill>
              <a:schemeClr val="tx1"/>
            </a:solidFill>
          </a:ln>
        </p:spPr>
        <p:txBody>
          <a:bodyPr wrap="square">
            <a:spAutoFit/>
          </a:bodyPr>
          <a:lstStyle/>
          <a:p>
            <a:pPr algn="just"/>
            <a:r>
              <a:rPr lang="es-ES" sz="3600" dirty="0" smtClean="0"/>
              <a:t>Contribuir </a:t>
            </a:r>
            <a:r>
              <a:rPr lang="es-ES" sz="3600" dirty="0"/>
              <a:t>al mejoramiento de los niveles de respeto, protección y garantía de los derechos humanos y la aplicación del Derecho Internacional Humanitario.</a:t>
            </a:r>
            <a:endParaRPr lang="es-CO" sz="3600" dirty="0"/>
          </a:p>
        </p:txBody>
      </p:sp>
      <p:sp>
        <p:nvSpPr>
          <p:cNvPr id="3" name="2 Rectángulo"/>
          <p:cNvSpPr/>
          <p:nvPr/>
        </p:nvSpPr>
        <p:spPr>
          <a:xfrm>
            <a:off x="4604888" y="775539"/>
            <a:ext cx="1874231" cy="646331"/>
          </a:xfrm>
          <a:prstGeom prst="rect">
            <a:avLst/>
          </a:prstGeom>
        </p:spPr>
        <p:txBody>
          <a:bodyPr wrap="none">
            <a:spAutoFit/>
          </a:bodyPr>
          <a:lstStyle/>
          <a:p>
            <a:pPr algn="ctr"/>
            <a:r>
              <a:rPr lang="es-ES" sz="3600" b="1" dirty="0"/>
              <a:t>VISIÓN	</a:t>
            </a:r>
          </a:p>
        </p:txBody>
      </p:sp>
    </p:spTree>
    <p:extLst>
      <p:ext uri="{BB962C8B-B14F-4D97-AF65-F5344CB8AC3E}">
        <p14:creationId xmlns:p14="http://schemas.microsoft.com/office/powerpoint/2010/main" val="394416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8186" y="991673"/>
            <a:ext cx="10998558" cy="5078313"/>
          </a:xfrm>
          <a:prstGeom prst="rect">
            <a:avLst/>
          </a:prstGeom>
          <a:ln>
            <a:solidFill>
              <a:schemeClr val="tx1"/>
            </a:solidFill>
          </a:ln>
        </p:spPr>
        <p:txBody>
          <a:bodyPr wrap="square">
            <a:spAutoFit/>
          </a:bodyPr>
          <a:lstStyle/>
          <a:p>
            <a:pPr algn="just"/>
            <a:r>
              <a:rPr lang="es-ES" sz="3600" dirty="0" smtClean="0"/>
              <a:t>El </a:t>
            </a:r>
            <a:r>
              <a:rPr lang="es-ES" sz="3600" dirty="0"/>
              <a:t>programa de DDHH del Departamento es un programa misional de la Secretaria de Gobierno Departamental, que funciona bajo una coordinación y un equipo de trabajo que se articula desde lo local y el nivel Nacional con el Ministerio del Interior y Justicia, Presidencia, CICR, UARIV, Alcaldías Municipales, Defensoría del Pueblo, Policía, Ejercito Nacional, entre otras, desarrollando acciones encaminadas a la prevención y protección de los Derechos Humanos en el Departamento.</a:t>
            </a:r>
            <a:endParaRPr lang="es-CO" sz="3600" dirty="0"/>
          </a:p>
        </p:txBody>
      </p:sp>
      <p:sp>
        <p:nvSpPr>
          <p:cNvPr id="3" name="2 Rectángulo"/>
          <p:cNvSpPr/>
          <p:nvPr/>
        </p:nvSpPr>
        <p:spPr>
          <a:xfrm>
            <a:off x="1905412" y="344201"/>
            <a:ext cx="7273594" cy="646331"/>
          </a:xfrm>
          <a:prstGeom prst="rect">
            <a:avLst/>
          </a:prstGeom>
        </p:spPr>
        <p:txBody>
          <a:bodyPr wrap="none">
            <a:spAutoFit/>
          </a:bodyPr>
          <a:lstStyle/>
          <a:p>
            <a:pPr algn="ctr"/>
            <a:r>
              <a:rPr lang="es-ES" sz="3600" b="1" dirty="0"/>
              <a:t>QUIENES SOMOS COMO PROGRAMA</a:t>
            </a:r>
            <a:endParaRPr lang="es-CO" sz="3600" dirty="0"/>
          </a:p>
        </p:txBody>
      </p:sp>
    </p:spTree>
    <p:extLst>
      <p:ext uri="{BB962C8B-B14F-4D97-AF65-F5344CB8AC3E}">
        <p14:creationId xmlns:p14="http://schemas.microsoft.com/office/powerpoint/2010/main" val="13773044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502276" y="901724"/>
            <a:ext cx="11140224" cy="5170646"/>
          </a:xfrm>
          <a:prstGeom prst="rect">
            <a:avLst/>
          </a:prstGeom>
          <a:ln>
            <a:solidFill>
              <a:schemeClr val="tx1"/>
            </a:solidFill>
          </a:ln>
        </p:spPr>
        <p:txBody>
          <a:bodyPr wrap="square">
            <a:spAutoFit/>
          </a:bodyPr>
          <a:lstStyle/>
          <a:p>
            <a:pPr marL="342900" indent="-342900" algn="just">
              <a:buFont typeface="Wingdings" pitchFamily="2" charset="2"/>
              <a:buChar char="ü"/>
            </a:pPr>
            <a:r>
              <a:rPr lang="es-ES" sz="2200" dirty="0" smtClean="0"/>
              <a:t>Desde </a:t>
            </a:r>
            <a:r>
              <a:rPr lang="es-ES" sz="2200" dirty="0"/>
              <a:t>el programa de Derechos Humanos se elaboró una cartilla en articulación con la OIM, denominada “análisis Cartográfico del Posconflicto en Departamento de Putumayo. Reintegración de excombatientes y riesgos de violencia</a:t>
            </a:r>
            <a:r>
              <a:rPr lang="es-ES" sz="2200" dirty="0" smtClean="0"/>
              <a:t>”.</a:t>
            </a:r>
          </a:p>
          <a:p>
            <a:pPr algn="just"/>
            <a:endParaRPr lang="es-ES" sz="2200" dirty="0" smtClean="0"/>
          </a:p>
          <a:p>
            <a:pPr marL="342900" indent="-342900" algn="just">
              <a:buFont typeface="Wingdings" pitchFamily="2" charset="2"/>
              <a:buChar char="ü"/>
            </a:pPr>
            <a:r>
              <a:rPr lang="es-ES" sz="2200" dirty="0"/>
              <a:t>De manera articulada de la Oficina del Alto Comisionado para la Paz la Consejería Presidencial de Derechos Humanos y la Gobernación del Putumayo presentó ante la Honorable Asamblea Departamental un proyecto de ordenanza, denominado “POR MEDIO DE LA CUAL SE MODIFICA EL CONSEJO DEPARTAMENTAL DE PAZ CON PARTICIPACION DE LA SOCIEDAD CIVIL Y EL COMITÉ DEPARTAMENTAL DE DERECHOS HUMANOS Y DERECHO INTERNACIONAL HUMANITARIO DEL DEPARTAMENTO DE PUTUMAYO, Y EN ADELANTE CONSEJO DEPARTAMENTAL DE PAZ, RECONCILIACION, CONVIVENCIA, DERECHOS HUMANOS Y DERECHO INTERNACIONAL HUMANITARIO DEL DEPARTAMENTO DE PUTUMAYO”; el cual fue aprobado el día 24 de diciembre de 2017 en sesiones extraordinarias, como muestra clara del compromiso del nivel departamental con el proceso y la construcción de paz. </a:t>
            </a:r>
            <a:endParaRPr lang="es-CO" sz="2200" dirty="0"/>
          </a:p>
          <a:p>
            <a:pPr marL="342900" indent="-342900" algn="just">
              <a:buFont typeface="Wingdings" pitchFamily="2" charset="2"/>
              <a:buChar char="ü"/>
            </a:pPr>
            <a:endParaRPr lang="es-CO" sz="2200" dirty="0"/>
          </a:p>
        </p:txBody>
      </p:sp>
      <p:sp>
        <p:nvSpPr>
          <p:cNvPr id="3" name="2 Rectángulo"/>
          <p:cNvSpPr/>
          <p:nvPr/>
        </p:nvSpPr>
        <p:spPr>
          <a:xfrm>
            <a:off x="4033442" y="255393"/>
            <a:ext cx="3249352" cy="646331"/>
          </a:xfrm>
          <a:prstGeom prst="rect">
            <a:avLst/>
          </a:prstGeom>
        </p:spPr>
        <p:txBody>
          <a:bodyPr wrap="none">
            <a:spAutoFit/>
          </a:bodyPr>
          <a:lstStyle/>
          <a:p>
            <a:pPr algn="ctr"/>
            <a:r>
              <a:rPr lang="es-ES" sz="3600" b="1" dirty="0"/>
              <a:t>PUBLICACIONES</a:t>
            </a:r>
          </a:p>
        </p:txBody>
      </p:sp>
    </p:spTree>
    <p:extLst>
      <p:ext uri="{BB962C8B-B14F-4D97-AF65-F5344CB8AC3E}">
        <p14:creationId xmlns:p14="http://schemas.microsoft.com/office/powerpoint/2010/main" val="26844540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34195" y="3522518"/>
            <a:ext cx="11663396" cy="2554545"/>
          </a:xfrm>
          <a:prstGeom prst="rect">
            <a:avLst/>
          </a:prstGeom>
          <a:ln>
            <a:solidFill>
              <a:schemeClr val="tx1"/>
            </a:solidFill>
          </a:ln>
        </p:spPr>
        <p:txBody>
          <a:bodyPr wrap="square">
            <a:spAutoFit/>
          </a:bodyPr>
          <a:lstStyle/>
          <a:p>
            <a:pPr algn="just"/>
            <a:r>
              <a:rPr lang="es-CO" sz="1600" dirty="0"/>
              <a:t>La Gobernación del Putumayo, liderada por Sorrel Aroca Rodríguez, en articulación con el Ministerio del Interior, a través de la Secretaría de Gobierno, realiza capacitación sobre las actuaciones que se deben adoptar frente a una alerta temprana sobre vulneración de DH y DIH en la comunidad putumayense. Durante la jornada también se socializará el Proyecto de Decreto por medio del cual se crea el Comité Departamental de Alertas Tempranas para la Reacción Rápida-CIPRAT, en el departamento del Putumayo. </a:t>
            </a:r>
            <a:br>
              <a:rPr lang="es-CO" sz="1600" dirty="0"/>
            </a:br>
            <a:r>
              <a:rPr lang="es-CO" sz="1600" dirty="0"/>
              <a:t>Cabe resaltar que la Gobernadora como máxima autoridad del Departamento, una vez firmado los Acuerdo de Paz, promueve capacitaciones al respecto con el objetivo de proteger la vida, la integridad y la seguridad de toda la ciudadanía para que hechos de violencia no se vuelvan a repetir</a:t>
            </a:r>
            <a:r>
              <a:rPr lang="es-CO" sz="1600" dirty="0" smtClean="0"/>
              <a:t>.</a:t>
            </a:r>
          </a:p>
          <a:p>
            <a:pPr algn="just"/>
            <a:r>
              <a:rPr lang="es-CO" sz="1600" dirty="0" smtClean="0"/>
              <a:t> </a:t>
            </a:r>
            <a:r>
              <a:rPr lang="es-CO" sz="1600" dirty="0"/>
              <a:t/>
            </a:r>
            <a:br>
              <a:rPr lang="es-CO" sz="1600" dirty="0"/>
            </a:br>
            <a:r>
              <a:rPr lang="es-CO" sz="1600" dirty="0"/>
              <a:t>Participan delegados de la Administración Departamental, el Programa de Víctimas de la Secretaría de Gobierno, la Policía y Ejército Nacional, UNP, </a:t>
            </a:r>
            <a:r>
              <a:rPr lang="es-CO" sz="1600" dirty="0" smtClean="0"/>
              <a:t>la Defensoría </a:t>
            </a:r>
            <a:r>
              <a:rPr lang="es-CO" sz="1600" dirty="0"/>
              <a:t>del Pueblo, la Dirección Seccional de Fiscalías y la Unidad para la reparación de las Víctimas.</a:t>
            </a:r>
          </a:p>
        </p:txBody>
      </p:sp>
      <p:sp>
        <p:nvSpPr>
          <p:cNvPr id="5" name="3 CuadroTexto"/>
          <p:cNvSpPr txBox="1"/>
          <p:nvPr/>
        </p:nvSpPr>
        <p:spPr>
          <a:xfrm>
            <a:off x="2664336" y="0"/>
            <a:ext cx="6271846" cy="523220"/>
          </a:xfrm>
          <a:prstGeom prst="rect">
            <a:avLst/>
          </a:prstGeom>
          <a:noFill/>
        </p:spPr>
        <p:txBody>
          <a:bodyPr wrap="square" rtlCol="0">
            <a:spAutoFit/>
          </a:bodyPr>
          <a:lstStyle/>
          <a:p>
            <a:pPr algn="ctr"/>
            <a:r>
              <a:rPr lang="es-CO" sz="2800" b="1" dirty="0" smtClean="0"/>
              <a:t>NOTICIAS MES DE ABRIL DE 2018</a:t>
            </a:r>
            <a:endParaRPr lang="es-CO" sz="2800" b="1" dirty="0"/>
          </a:p>
        </p:txBody>
      </p:sp>
      <p:pic>
        <p:nvPicPr>
          <p:cNvPr id="6" name="Imagen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195" y="1105373"/>
            <a:ext cx="5735782" cy="2095027"/>
          </a:xfrm>
          <a:prstGeom prst="rect">
            <a:avLst/>
          </a:prstGeom>
          <a:effectLst>
            <a:glow rad="139700">
              <a:schemeClr val="accent4">
                <a:satMod val="175000"/>
                <a:alpha val="40000"/>
              </a:schemeClr>
            </a:glow>
          </a:effectLst>
        </p:spPr>
      </p:pic>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4045" y="611494"/>
            <a:ext cx="5572991" cy="2827898"/>
          </a:xfrm>
          <a:prstGeom prst="rect">
            <a:avLst/>
          </a:prstGeom>
          <a:effectLst>
            <a:glow rad="139700">
              <a:schemeClr val="accent6">
                <a:satMod val="175000"/>
                <a:alpha val="40000"/>
              </a:schemeClr>
            </a:glow>
          </a:effectLst>
        </p:spPr>
      </p:pic>
      <p:sp>
        <p:nvSpPr>
          <p:cNvPr id="8" name="CuadroTexto 7"/>
          <p:cNvSpPr txBox="1"/>
          <p:nvPr/>
        </p:nvSpPr>
        <p:spPr>
          <a:xfrm>
            <a:off x="234195" y="3200400"/>
            <a:ext cx="2519396" cy="369332"/>
          </a:xfrm>
          <a:prstGeom prst="rect">
            <a:avLst/>
          </a:prstGeom>
          <a:noFill/>
        </p:spPr>
        <p:txBody>
          <a:bodyPr wrap="square" rtlCol="0">
            <a:spAutoFit/>
          </a:bodyPr>
          <a:lstStyle/>
          <a:p>
            <a:r>
              <a:rPr lang="es-CO" b="1" dirty="0" smtClean="0"/>
              <a:t>26 de Abril de 2018</a:t>
            </a:r>
            <a:endParaRPr lang="es-CO" b="1" dirty="0"/>
          </a:p>
        </p:txBody>
      </p:sp>
      <p:sp>
        <p:nvSpPr>
          <p:cNvPr id="9" name="Rectángulo 8"/>
          <p:cNvSpPr/>
          <p:nvPr/>
        </p:nvSpPr>
        <p:spPr>
          <a:xfrm>
            <a:off x="159327" y="397487"/>
            <a:ext cx="5810650" cy="707886"/>
          </a:xfrm>
          <a:prstGeom prst="rect">
            <a:avLst/>
          </a:prstGeom>
        </p:spPr>
        <p:txBody>
          <a:bodyPr wrap="square">
            <a:spAutoFit/>
          </a:bodyPr>
          <a:lstStyle/>
          <a:p>
            <a:r>
              <a:rPr lang="es-CO" sz="2000" b="1" dirty="0"/>
              <a:t>Capacitación para afrontar alertas tempranas sobre violación de Derechos Humanos</a:t>
            </a:r>
          </a:p>
        </p:txBody>
      </p:sp>
    </p:spTree>
    <p:extLst>
      <p:ext uri="{BB962C8B-B14F-4D97-AF65-F5344CB8AC3E}">
        <p14:creationId xmlns:p14="http://schemas.microsoft.com/office/powerpoint/2010/main" val="32221027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403231" y="180220"/>
            <a:ext cx="7075620"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335" y="703440"/>
            <a:ext cx="4507606" cy="2743201"/>
          </a:xfrm>
          <a:prstGeom prst="rect">
            <a:avLst/>
          </a:prstGeom>
          <a:effectLst>
            <a:glow rad="228600">
              <a:schemeClr val="accent1">
                <a:satMod val="175000"/>
                <a:alpha val="40000"/>
              </a:schemeClr>
            </a:glow>
          </a:effectLst>
        </p:spPr>
      </p:pic>
      <p:pic>
        <p:nvPicPr>
          <p:cNvPr id="3" name="Imagen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335" y="3446641"/>
            <a:ext cx="4507606" cy="2571315"/>
          </a:xfrm>
          <a:prstGeom prst="rect">
            <a:avLst/>
          </a:prstGeom>
          <a:effectLst>
            <a:glow rad="139700">
              <a:schemeClr val="accent6">
                <a:satMod val="175000"/>
                <a:alpha val="40000"/>
              </a:schemeClr>
            </a:glow>
          </a:effectLst>
        </p:spPr>
      </p:pic>
      <p:sp>
        <p:nvSpPr>
          <p:cNvPr id="5" name="Rectángulo 4"/>
          <p:cNvSpPr/>
          <p:nvPr/>
        </p:nvSpPr>
        <p:spPr>
          <a:xfrm>
            <a:off x="4946073" y="1113446"/>
            <a:ext cx="6826827" cy="4801314"/>
          </a:xfrm>
          <a:prstGeom prst="rect">
            <a:avLst/>
          </a:prstGeom>
          <a:ln>
            <a:solidFill>
              <a:schemeClr val="tx1"/>
            </a:solidFill>
          </a:ln>
        </p:spPr>
        <p:txBody>
          <a:bodyPr wrap="square">
            <a:spAutoFit/>
          </a:bodyPr>
          <a:lstStyle/>
          <a:p>
            <a:pPr algn="just"/>
            <a:r>
              <a:rPr lang="es-CO" dirty="0"/>
              <a:t>La Gobernadora del Putumayo, Sorrel Aroca Rodríguez, preside Sesión Extraordinaria del Consejo Departamental de Paz, Reconciliación, Convivencia, Derechos Humanos y Derecho Internacional Humanitario, con el objetivo de aprobar propuestas del plan de acción y reglamento interno que se vienen desarrollando en articulación con la Oficina del Alto Comisionado para La Paz - OACP y la Consejería Presidencial de Derechos Humanos</a:t>
            </a:r>
            <a:r>
              <a:rPr lang="es-CO" dirty="0" smtClean="0"/>
              <a:t>.</a:t>
            </a:r>
          </a:p>
          <a:p>
            <a:pPr algn="just"/>
            <a:r>
              <a:rPr lang="es-CO" dirty="0" smtClean="0"/>
              <a:t> </a:t>
            </a:r>
            <a:r>
              <a:rPr lang="es-CO" dirty="0"/>
              <a:t/>
            </a:r>
            <a:br>
              <a:rPr lang="es-CO" dirty="0"/>
            </a:br>
            <a:r>
              <a:rPr lang="es-CO" dirty="0"/>
              <a:t>Participan la secretaria de Gobierno Departamental, Luz Dary Ortega, el asesor del Alto Comisionado para La Paz, Sergio Cuervo, secretarías departamentales de Hacienda, Desarrollo Social, gerente de </a:t>
            </a:r>
            <a:r>
              <a:rPr lang="es-CO" dirty="0" err="1"/>
              <a:t>Indercultura</a:t>
            </a:r>
            <a:r>
              <a:rPr lang="es-CO" dirty="0"/>
              <a:t>, representantes de Policía, Ejército, Agencia para la Renovación del Territorio, Unidad para la Atención y Reparación Integral a las Víctimas, Procuraduría, Defensoría, Fiscalía, Asamblea Departamental, ICBF, Prosperidad Social, Ministerio de Trabajo, representantes de organismos internacionales, Sena, ITP, y demás representantes de la sociedad civil.</a:t>
            </a:r>
          </a:p>
        </p:txBody>
      </p:sp>
      <p:sp>
        <p:nvSpPr>
          <p:cNvPr id="6" name="CuadroTexto 5"/>
          <p:cNvSpPr txBox="1"/>
          <p:nvPr/>
        </p:nvSpPr>
        <p:spPr>
          <a:xfrm>
            <a:off x="4946073" y="703440"/>
            <a:ext cx="2753592" cy="369332"/>
          </a:xfrm>
          <a:prstGeom prst="rect">
            <a:avLst/>
          </a:prstGeom>
          <a:noFill/>
        </p:spPr>
        <p:txBody>
          <a:bodyPr wrap="square" rtlCol="0">
            <a:spAutoFit/>
          </a:bodyPr>
          <a:lstStyle/>
          <a:p>
            <a:r>
              <a:rPr lang="es-CO" b="1" dirty="0" smtClean="0"/>
              <a:t>17 de Abril de 2018</a:t>
            </a:r>
            <a:endParaRPr lang="es-CO" b="1" dirty="0"/>
          </a:p>
        </p:txBody>
      </p:sp>
    </p:spTree>
    <p:extLst>
      <p:ext uri="{BB962C8B-B14F-4D97-AF65-F5344CB8AC3E}">
        <p14:creationId xmlns:p14="http://schemas.microsoft.com/office/powerpoint/2010/main" val="20688327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403231" y="180220"/>
            <a:ext cx="6271846" cy="523220"/>
          </a:xfrm>
          <a:prstGeom prst="rect">
            <a:avLst/>
          </a:prstGeom>
          <a:noFill/>
        </p:spPr>
        <p:txBody>
          <a:bodyPr wrap="square" rtlCol="0">
            <a:spAutoFit/>
          </a:bodyPr>
          <a:lstStyle/>
          <a:p>
            <a:pPr algn="ctr"/>
            <a:r>
              <a:rPr lang="es-CO" sz="2800" b="1" dirty="0" smtClean="0"/>
              <a:t>NOTICIAS MES DE MARZO DE 2018</a:t>
            </a:r>
            <a:endParaRPr lang="es-CO" sz="2800" b="1" dirty="0"/>
          </a:p>
        </p:txBody>
      </p:sp>
      <p:sp>
        <p:nvSpPr>
          <p:cNvPr id="11" name="CuadroTexto 7"/>
          <p:cNvSpPr txBox="1"/>
          <p:nvPr/>
        </p:nvSpPr>
        <p:spPr>
          <a:xfrm>
            <a:off x="4138200" y="748420"/>
            <a:ext cx="3589123" cy="461665"/>
          </a:xfrm>
          <a:prstGeom prst="rect">
            <a:avLst/>
          </a:prstGeom>
          <a:noFill/>
        </p:spPr>
        <p:txBody>
          <a:bodyPr wrap="square" rtlCol="0">
            <a:spAutoFit/>
          </a:bodyPr>
          <a:lstStyle/>
          <a:p>
            <a:pPr algn="ctr"/>
            <a:r>
              <a:rPr lang="es-CO" sz="2400" b="1" dirty="0" smtClean="0"/>
              <a:t> MARZO 01 DE 2018</a:t>
            </a:r>
            <a:endParaRPr lang="es-CO" sz="2400" b="1" dirty="0"/>
          </a:p>
        </p:txBody>
      </p:sp>
      <p:pic>
        <p:nvPicPr>
          <p:cNvPr id="1026" name="Picture 2" descr="D:\piedad\LEY 1712 DE 2014\POR PROGRAMAS\DERECHOS HUMANOS\CDPRCDDHHDI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729" y="1365160"/>
            <a:ext cx="7637319" cy="4597758"/>
          </a:xfrm>
          <a:prstGeom prst="rect">
            <a:avLst/>
          </a:prstGeom>
          <a:noFill/>
          <a:effectLst>
            <a:glow rad="1397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6545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Rectángulo 1"/>
          <p:cNvSpPr/>
          <p:nvPr/>
        </p:nvSpPr>
        <p:spPr>
          <a:xfrm>
            <a:off x="734096" y="517182"/>
            <a:ext cx="10303098" cy="646331"/>
          </a:xfrm>
          <a:prstGeom prst="rect">
            <a:avLst/>
          </a:prstGeom>
        </p:spPr>
        <p:txBody>
          <a:bodyPr wrap="square">
            <a:spAutoFit/>
          </a:bodyPr>
          <a:lstStyle/>
          <a:p>
            <a:pPr algn="ctr"/>
            <a:r>
              <a:rPr lang="es-ES" sz="3600" b="1" dirty="0" smtClean="0">
                <a:latin typeface="Arial" panose="020B0604020202020204" pitchFamily="34" charset="0"/>
                <a:cs typeface="Arial" panose="020B0604020202020204" pitchFamily="34" charset="0"/>
              </a:rPr>
              <a:t>PROGRAMA DE VICTIMAS </a:t>
            </a:r>
            <a:endParaRPr lang="es-ES" sz="3600" dirty="0">
              <a:latin typeface="Arial" panose="020B0604020202020204" pitchFamily="34" charset="0"/>
              <a:cs typeface="Arial" panose="020B0604020202020204" pitchFamily="34" charset="0"/>
            </a:endParaRPr>
          </a:p>
        </p:txBody>
      </p:sp>
      <p:sp>
        <p:nvSpPr>
          <p:cNvPr id="3" name="2 CuadroTexto"/>
          <p:cNvSpPr txBox="1"/>
          <p:nvPr/>
        </p:nvSpPr>
        <p:spPr>
          <a:xfrm>
            <a:off x="1031631" y="1460927"/>
            <a:ext cx="9272954" cy="4585871"/>
          </a:xfrm>
          <a:prstGeom prst="rect">
            <a:avLst/>
          </a:prstGeom>
          <a:noFill/>
          <a:ln>
            <a:solidFill>
              <a:schemeClr val="tx1"/>
            </a:solidFill>
          </a:ln>
        </p:spPr>
        <p:txBody>
          <a:bodyPr wrap="square" rtlCol="0">
            <a:spAutoFit/>
          </a:bodyPr>
          <a:lstStyle/>
          <a:p>
            <a:pPr algn="ctr"/>
            <a:r>
              <a:rPr lang="es-CO" sz="2800" b="1" dirty="0" smtClean="0"/>
              <a:t>OBJETIVO</a:t>
            </a:r>
            <a:endParaRPr lang="es-CO" sz="2800" dirty="0"/>
          </a:p>
          <a:p>
            <a:pPr algn="just"/>
            <a:r>
              <a:rPr lang="es-CO" sz="2400" dirty="0" smtClean="0"/>
              <a:t>El </a:t>
            </a:r>
            <a:r>
              <a:rPr lang="es-CO" sz="2400" dirty="0"/>
              <a:t>Programa de Víctimas, fue creado mediante Decreto 0125 del 20 de Mayo de 2015; en este sentido, el objetivo del programa es liderar la dinamización e implementación de la política pública de Asistencia, Atención y Reparación Integral a las Víctimas del Conflicto Armado. </a:t>
            </a:r>
            <a:endParaRPr lang="es-CO" sz="2400" dirty="0" smtClean="0"/>
          </a:p>
          <a:p>
            <a:pPr algn="just"/>
            <a:endParaRPr lang="es-CO" sz="2400" dirty="0"/>
          </a:p>
          <a:p>
            <a:pPr algn="just"/>
            <a:r>
              <a:rPr lang="es-CO" sz="2400" dirty="0" smtClean="0"/>
              <a:t>El </a:t>
            </a:r>
            <a:r>
              <a:rPr lang="es-CO" sz="2400" dirty="0"/>
              <a:t>programa de víctimas está liderado por un Coordinador y un equipo de profesionales encargados de temáticas relacionadas con la dinamización del sistema Departamental y Municipal, Asistencia, Atención y Reparación Integral a las Víctimas del Conflicto Armado</a:t>
            </a:r>
            <a:r>
              <a:rPr lang="es-CO" sz="2400" dirty="0" smtClean="0"/>
              <a:t>.</a:t>
            </a:r>
          </a:p>
          <a:p>
            <a:pPr algn="just"/>
            <a:endParaRPr lang="es-CO" sz="2400" dirty="0"/>
          </a:p>
          <a:p>
            <a:pPr algn="just"/>
            <a:r>
              <a:rPr lang="es-CO" sz="2400" b="1" dirty="0" smtClean="0"/>
              <a:t>		Anexo </a:t>
            </a:r>
            <a:r>
              <a:rPr lang="es-CO" sz="2400" b="1" dirty="0"/>
              <a:t>01: </a:t>
            </a:r>
            <a:r>
              <a:rPr lang="es-CO" sz="2400" dirty="0"/>
              <a:t>Decreto 0125 de 2015.</a:t>
            </a:r>
          </a:p>
        </p:txBody>
      </p:sp>
    </p:spTree>
    <p:extLst>
      <p:ext uri="{BB962C8B-B14F-4D97-AF65-F5344CB8AC3E}">
        <p14:creationId xmlns:p14="http://schemas.microsoft.com/office/powerpoint/2010/main" val="36474538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953037" y="441734"/>
            <a:ext cx="10844011" cy="4955203"/>
          </a:xfrm>
          <a:prstGeom prst="rect">
            <a:avLst/>
          </a:prstGeom>
          <a:ln>
            <a:solidFill>
              <a:schemeClr val="tx1"/>
            </a:solidFill>
          </a:ln>
        </p:spPr>
        <p:txBody>
          <a:bodyPr wrap="square">
            <a:spAutoFit/>
          </a:bodyPr>
          <a:lstStyle/>
          <a:p>
            <a:pPr lvl="0" algn="ctr"/>
            <a:r>
              <a:rPr lang="es-CO" sz="3200" b="1" dirty="0" smtClean="0"/>
              <a:t>CONTACTOS</a:t>
            </a:r>
            <a:endParaRPr lang="es-CO" sz="3200" dirty="0"/>
          </a:p>
          <a:p>
            <a:pPr algn="ctr"/>
            <a:r>
              <a:rPr lang="es-CO" sz="3200" b="1" dirty="0" smtClean="0"/>
              <a:t>Secretaría de Gobierno Departamental</a:t>
            </a:r>
            <a:r>
              <a:rPr lang="es-CO" sz="3200" dirty="0" smtClean="0"/>
              <a:t>.</a:t>
            </a:r>
          </a:p>
          <a:p>
            <a:pPr algn="ctr"/>
            <a:r>
              <a:rPr lang="es-CO" sz="3200" dirty="0" smtClean="0"/>
              <a:t>Dra. Luz Dary Ortega Jamioy</a:t>
            </a:r>
            <a:endParaRPr lang="es-CO" sz="3200" dirty="0"/>
          </a:p>
          <a:p>
            <a:pPr algn="ctr"/>
            <a:r>
              <a:rPr lang="es-CO" sz="3200" b="1" dirty="0"/>
              <a:t>L</a:t>
            </a:r>
            <a:r>
              <a:rPr lang="es-CO" sz="3200" b="1" dirty="0" smtClean="0"/>
              <a:t>íder del programa</a:t>
            </a:r>
          </a:p>
          <a:p>
            <a:pPr algn="ctr"/>
            <a:r>
              <a:rPr lang="es-CO" sz="3200" dirty="0" smtClean="0"/>
              <a:t>Dra. </a:t>
            </a:r>
            <a:r>
              <a:rPr lang="es-CO" sz="3200" dirty="0" err="1" smtClean="0"/>
              <a:t>Lorell</a:t>
            </a:r>
            <a:r>
              <a:rPr lang="es-CO" sz="3200" dirty="0" smtClean="0"/>
              <a:t> </a:t>
            </a:r>
            <a:r>
              <a:rPr lang="es-CO" sz="3200" dirty="0"/>
              <a:t>Adriana Enríquez Bravo</a:t>
            </a:r>
          </a:p>
          <a:p>
            <a:r>
              <a:rPr lang="es-CO" sz="3200" b="1" dirty="0"/>
              <a:t>Correo electrónico</a:t>
            </a:r>
            <a:r>
              <a:rPr lang="es-CO" sz="3200" dirty="0"/>
              <a:t>: </a:t>
            </a:r>
            <a:r>
              <a:rPr lang="es-ES" sz="3200" u="sng" dirty="0">
                <a:hlinkClick r:id="rId2"/>
              </a:rPr>
              <a:t>derechoshumanosypaz@putumayo.gov.co</a:t>
            </a:r>
            <a:endParaRPr lang="es-CO" sz="3200" dirty="0"/>
          </a:p>
          <a:p>
            <a:pPr algn="ctr"/>
            <a:r>
              <a:rPr lang="es-CO" sz="3200" b="1" dirty="0" smtClean="0"/>
              <a:t>Teléfono </a:t>
            </a:r>
            <a:r>
              <a:rPr lang="es-CO" sz="3200" b="1" dirty="0"/>
              <a:t>institucional</a:t>
            </a:r>
            <a:r>
              <a:rPr lang="es-CO" sz="3200" dirty="0"/>
              <a:t>:</a:t>
            </a:r>
            <a:r>
              <a:rPr lang="es-CO" sz="3200" b="1" dirty="0"/>
              <a:t> </a:t>
            </a:r>
            <a:r>
              <a:rPr lang="es-CO" sz="3200" dirty="0"/>
              <a:t>Conmutador (+578) 4206600  ▪  Fax: 4295196</a:t>
            </a:r>
          </a:p>
          <a:p>
            <a:pPr algn="ctr"/>
            <a:r>
              <a:rPr lang="es-CO" sz="2800" b="1" dirty="0"/>
              <a:t>Dirección</a:t>
            </a:r>
            <a:r>
              <a:rPr lang="es-CO" sz="2800" dirty="0"/>
              <a:t>: Palacio Departamental Mocoa Calle 8 No. </a:t>
            </a:r>
            <a:r>
              <a:rPr lang="es-CO" sz="2800" dirty="0" smtClean="0"/>
              <a:t>7-40, 2do Piso </a:t>
            </a:r>
            <a:r>
              <a:rPr lang="es-CO" sz="3200" dirty="0" smtClean="0"/>
              <a:t>Código </a:t>
            </a:r>
            <a:r>
              <a:rPr lang="es-CO" sz="3200" dirty="0"/>
              <a:t>Postal: </a:t>
            </a:r>
            <a:r>
              <a:rPr lang="es-CO" sz="3200" dirty="0" smtClean="0"/>
              <a:t>860001</a:t>
            </a:r>
            <a:r>
              <a:rPr lang="es-CO" sz="3200" dirty="0"/>
              <a:t> </a:t>
            </a:r>
          </a:p>
        </p:txBody>
      </p:sp>
    </p:spTree>
    <p:extLst>
      <p:ext uri="{BB962C8B-B14F-4D97-AF65-F5344CB8AC3E}">
        <p14:creationId xmlns:p14="http://schemas.microsoft.com/office/powerpoint/2010/main" val="24628335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17170" y="404301"/>
            <a:ext cx="12209170" cy="646331"/>
          </a:xfrm>
          <a:prstGeom prst="rect">
            <a:avLst/>
          </a:prstGeom>
        </p:spPr>
        <p:txBody>
          <a:bodyPr wrap="square">
            <a:spAutoFit/>
          </a:bodyPr>
          <a:lstStyle/>
          <a:p>
            <a:pPr algn="ctr"/>
            <a:r>
              <a:rPr lang="es-ES" sz="3600" b="1" dirty="0">
                <a:latin typeface="Arial" panose="020B0604020202020204" pitchFamily="34" charset="0"/>
                <a:cs typeface="Arial" panose="020B0604020202020204" pitchFamily="34" charset="0"/>
              </a:rPr>
              <a:t>PROGRAMA </a:t>
            </a:r>
            <a:r>
              <a:rPr lang="es-ES_tradnl" sz="3600" b="1" dirty="0">
                <a:latin typeface="Arial" panose="020B0604020202020204" pitchFamily="34" charset="0"/>
                <a:cs typeface="Arial" panose="020B0604020202020204" pitchFamily="34" charset="0"/>
              </a:rPr>
              <a:t>ATENCIÓN A COMUNIDADES ÉTNICAS</a:t>
            </a:r>
            <a:endParaRPr lang="es-ES" sz="3600" b="1" dirty="0">
              <a:latin typeface="Arial" panose="020B0604020202020204" pitchFamily="34" charset="0"/>
              <a:cs typeface="Arial" panose="020B0604020202020204" pitchFamily="34" charset="0"/>
            </a:endParaRPr>
          </a:p>
        </p:txBody>
      </p:sp>
      <p:sp>
        <p:nvSpPr>
          <p:cNvPr id="4" name="3 Rectángulo"/>
          <p:cNvSpPr/>
          <p:nvPr/>
        </p:nvSpPr>
        <p:spPr>
          <a:xfrm>
            <a:off x="862885" y="1050632"/>
            <a:ext cx="10174309" cy="5016758"/>
          </a:xfrm>
          <a:prstGeom prst="rect">
            <a:avLst/>
          </a:prstGeom>
          <a:ln>
            <a:solidFill>
              <a:schemeClr val="tx1"/>
            </a:solidFill>
          </a:ln>
        </p:spPr>
        <p:txBody>
          <a:bodyPr wrap="square">
            <a:spAutoFit/>
          </a:bodyPr>
          <a:lstStyle/>
          <a:p>
            <a:pPr algn="just"/>
            <a:r>
              <a:rPr lang="es-ES_tradnl" sz="4000" dirty="0" smtClean="0"/>
              <a:t>Contribuir </a:t>
            </a:r>
            <a:r>
              <a:rPr lang="es-ES_tradnl" sz="4000" dirty="0"/>
              <a:t>al mejoramiento de las Comunidades Étnicas del Departamento a través del apoyo del fortalecimiento organizacional, a los planes integrales de vida de las comunidades indígenas y los planes de etnodesarrollo de las comunidades afro putumayenses preservando su identidad cultural de acuerdo a sus usos y costumbres.</a:t>
            </a:r>
            <a:r>
              <a:rPr lang="es-ES" sz="4000" dirty="0"/>
              <a:t> </a:t>
            </a:r>
            <a:endParaRPr lang="es-CO" sz="4000" dirty="0"/>
          </a:p>
        </p:txBody>
      </p:sp>
    </p:spTree>
    <p:extLst>
      <p:ext uri="{BB962C8B-B14F-4D97-AF65-F5344CB8AC3E}">
        <p14:creationId xmlns:p14="http://schemas.microsoft.com/office/powerpoint/2010/main" val="40166546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699796" y="268120"/>
            <a:ext cx="7985969" cy="646331"/>
          </a:xfrm>
          <a:prstGeom prst="rect">
            <a:avLst/>
          </a:prstGeom>
        </p:spPr>
        <p:txBody>
          <a:bodyPr wrap="none">
            <a:spAutoFit/>
          </a:bodyPr>
          <a:lstStyle/>
          <a:p>
            <a:r>
              <a:rPr lang="es-ES" sz="3600" b="1" dirty="0" smtClean="0"/>
              <a:t>PROYECTOS EJECUTADOS VIGENCIA 2017</a:t>
            </a:r>
            <a:endParaRPr lang="es-CO" sz="3600" b="1" dirty="0"/>
          </a:p>
        </p:txBody>
      </p:sp>
      <p:pic>
        <p:nvPicPr>
          <p:cNvPr id="6"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065" y="914450"/>
            <a:ext cx="10663707" cy="5280287"/>
          </a:xfrm>
          <a:prstGeom prst="rect">
            <a:avLst/>
          </a:prstGeom>
          <a:noFill/>
          <a:ln>
            <a:noFill/>
          </a:ln>
          <a:effectLst>
            <a:glow rad="127000">
              <a:schemeClr val="accent2">
                <a:lumMod val="20000"/>
                <a:lumOff val="8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86902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canner2.gobierno\Desktop\fotos\imagenes\consulta previa -  resguardo la cristalina - comunidad embera - 10-04-2018\20180405_1127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40924" y="1394971"/>
            <a:ext cx="7662930" cy="3271234"/>
          </a:xfrm>
          <a:prstGeom prst="roundRect">
            <a:avLst>
              <a:gd name="adj" fmla="val 8594"/>
            </a:avLst>
          </a:prstGeom>
          <a:solidFill>
            <a:srgbClr val="FFFFFF">
              <a:shade val="85000"/>
            </a:srgbClr>
          </a:solidFill>
          <a:ln>
            <a:noFill/>
          </a:ln>
          <a:effectLst>
            <a:glow rad="228600">
              <a:schemeClr val="accent2">
                <a:satMod val="175000"/>
                <a:alpha val="40000"/>
              </a:schemeClr>
            </a:glow>
            <a:reflection blurRad="12700" stA="38000" endPos="28000" dist="5000" dir="5400000" sy="-100000" algn="bl" rotWithShape="0"/>
          </a:effectLst>
          <a:extLst/>
        </p:spPr>
      </p:pic>
      <p:sp>
        <p:nvSpPr>
          <p:cNvPr id="7" name="3 CuadroTexto"/>
          <p:cNvSpPr txBox="1"/>
          <p:nvPr/>
        </p:nvSpPr>
        <p:spPr>
          <a:xfrm>
            <a:off x="2136820" y="291398"/>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4" name="3 Rectángulo"/>
          <p:cNvSpPr/>
          <p:nvPr/>
        </p:nvSpPr>
        <p:spPr>
          <a:xfrm>
            <a:off x="2562896" y="4666205"/>
            <a:ext cx="7586173" cy="1077218"/>
          </a:xfrm>
          <a:prstGeom prst="rect">
            <a:avLst/>
          </a:prstGeom>
        </p:spPr>
        <p:txBody>
          <a:bodyPr wrap="square">
            <a:spAutoFit/>
          </a:bodyPr>
          <a:lstStyle/>
          <a:p>
            <a:r>
              <a:rPr lang="es-CO" sz="3200" b="1" dirty="0" smtClean="0"/>
              <a:t>CONSULTA PREVIA -  RESGUARDO DOS QUEBRADAS - COMUNIDAD EMBERA </a:t>
            </a:r>
            <a:endParaRPr lang="es-CO" sz="3200" b="1" dirty="0"/>
          </a:p>
        </p:txBody>
      </p:sp>
      <p:sp>
        <p:nvSpPr>
          <p:cNvPr id="5" name="4 Rectángulo"/>
          <p:cNvSpPr/>
          <p:nvPr/>
        </p:nvSpPr>
        <p:spPr>
          <a:xfrm>
            <a:off x="493689" y="779156"/>
            <a:ext cx="1867819" cy="523220"/>
          </a:xfrm>
          <a:prstGeom prst="rect">
            <a:avLst/>
          </a:prstGeom>
        </p:spPr>
        <p:txBody>
          <a:bodyPr wrap="none">
            <a:spAutoFit/>
          </a:bodyPr>
          <a:lstStyle/>
          <a:p>
            <a:r>
              <a:rPr lang="es-CO" sz="2800" b="1" dirty="0" smtClean="0"/>
              <a:t>05-04-2018</a:t>
            </a:r>
            <a:endParaRPr lang="es-CO" sz="2800" b="1" dirty="0"/>
          </a:p>
        </p:txBody>
      </p:sp>
    </p:spTree>
    <p:extLst>
      <p:ext uri="{BB962C8B-B14F-4D97-AF65-F5344CB8AC3E}">
        <p14:creationId xmlns:p14="http://schemas.microsoft.com/office/powerpoint/2010/main" val="59488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canner2.gobierno\Desktop\fotos\imagenes\consulta previa - comunidad selvas del putumayo- comundad inga - 07-marzo -2018\20180302_11414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322"/>
          <a:stretch/>
        </p:blipFill>
        <p:spPr bwMode="auto">
          <a:xfrm>
            <a:off x="515154" y="2483206"/>
            <a:ext cx="5147256" cy="3228573"/>
          </a:xfrm>
          <a:prstGeom prst="roundRect">
            <a:avLst>
              <a:gd name="adj" fmla="val 8594"/>
            </a:avLst>
          </a:prstGeom>
          <a:solidFill>
            <a:srgbClr val="FFFFFF">
              <a:shade val="85000"/>
            </a:srgbClr>
          </a:solidFill>
          <a:ln>
            <a:noFill/>
          </a:ln>
          <a:effectLst>
            <a:glow rad="228600">
              <a:schemeClr val="accent1">
                <a:satMod val="175000"/>
                <a:alpha val="40000"/>
              </a:schemeClr>
            </a:glow>
            <a:reflection blurRad="12700" stA="38000" endPos="28000" dist="5000" dir="5400000" sy="-100000" algn="bl" rotWithShape="0"/>
          </a:effectLst>
          <a:extLst/>
        </p:spPr>
      </p:pic>
      <p:pic>
        <p:nvPicPr>
          <p:cNvPr id="2051" name="Picture 3" descr="C:\Users\scanner2.gobierno\Desktop\fotos\imagenes\consulta previa - comunidad selvas del putumayo- comundad inga - 07-marzo -2018\20180408_10112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2766" y="2434909"/>
            <a:ext cx="5288924" cy="3325166"/>
          </a:xfrm>
          <a:prstGeom prst="roundRect">
            <a:avLst>
              <a:gd name="adj" fmla="val 8594"/>
            </a:avLst>
          </a:prstGeom>
          <a:solidFill>
            <a:srgbClr val="FFFFFF">
              <a:shade val="85000"/>
            </a:srgbClr>
          </a:solidFill>
          <a:ln>
            <a:noFill/>
          </a:ln>
          <a:effectLst>
            <a:glow rad="228600">
              <a:schemeClr val="accent4">
                <a:satMod val="175000"/>
                <a:alpha val="40000"/>
              </a:schemeClr>
            </a:glow>
            <a:reflection blurRad="12700" stA="38000" endPos="28000" dist="5000" dir="5400000" sy="-100000" algn="bl" rotWithShape="0"/>
          </a:effectLst>
          <a:extLst/>
        </p:spPr>
      </p:pic>
      <p:sp>
        <p:nvSpPr>
          <p:cNvPr id="4" name="3 CuadroTexto"/>
          <p:cNvSpPr txBox="1"/>
          <p:nvPr/>
        </p:nvSpPr>
        <p:spPr>
          <a:xfrm>
            <a:off x="2136820" y="291398"/>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2" name="1 Rectángulo"/>
          <p:cNvSpPr/>
          <p:nvPr/>
        </p:nvSpPr>
        <p:spPr>
          <a:xfrm>
            <a:off x="2727895" y="1079490"/>
            <a:ext cx="7446413" cy="1077218"/>
          </a:xfrm>
          <a:prstGeom prst="rect">
            <a:avLst/>
          </a:prstGeom>
        </p:spPr>
        <p:txBody>
          <a:bodyPr wrap="square">
            <a:spAutoFit/>
          </a:bodyPr>
          <a:lstStyle/>
          <a:p>
            <a:pPr algn="ctr"/>
            <a:r>
              <a:rPr lang="es-CO" sz="3200" b="1" dirty="0" smtClean="0"/>
              <a:t>CONSULTA PREVIA - COMUNIDAD LA CRISTALINA Y COMUNDAD AWA SEVILLA</a:t>
            </a:r>
            <a:endParaRPr lang="es-CO" sz="3200" b="1" dirty="0"/>
          </a:p>
        </p:txBody>
      </p:sp>
      <p:sp>
        <p:nvSpPr>
          <p:cNvPr id="3" name="2 Rectángulo"/>
          <p:cNvSpPr/>
          <p:nvPr/>
        </p:nvSpPr>
        <p:spPr>
          <a:xfrm>
            <a:off x="373487" y="1907040"/>
            <a:ext cx="1952779" cy="461665"/>
          </a:xfrm>
          <a:prstGeom prst="rect">
            <a:avLst/>
          </a:prstGeom>
        </p:spPr>
        <p:txBody>
          <a:bodyPr wrap="none">
            <a:spAutoFit/>
          </a:bodyPr>
          <a:lstStyle/>
          <a:p>
            <a:r>
              <a:rPr lang="es-CO" sz="2400" b="1" dirty="0" smtClean="0"/>
              <a:t>08-abril </a:t>
            </a:r>
            <a:r>
              <a:rPr lang="es-CO" sz="2400" b="1" dirty="0"/>
              <a:t>-2018</a:t>
            </a:r>
          </a:p>
        </p:txBody>
      </p:sp>
    </p:spTree>
    <p:extLst>
      <p:ext uri="{BB962C8B-B14F-4D97-AF65-F5344CB8AC3E}">
        <p14:creationId xmlns:p14="http://schemas.microsoft.com/office/powerpoint/2010/main" val="18759562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canner2.gobierno\Desktop\fotos\imagenes\reunion CROT en el SIG -04-04-2018\20180404_16244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05415" y="3168203"/>
            <a:ext cx="5907544" cy="2807594"/>
          </a:xfrm>
          <a:prstGeom prst="rect">
            <a:avLst/>
          </a:prstGeom>
          <a:ln>
            <a:noFill/>
          </a:ln>
          <a:effectLst>
            <a:glow rad="139700">
              <a:schemeClr val="accent2">
                <a:satMod val="175000"/>
                <a:alpha val="40000"/>
              </a:schemeClr>
            </a:glow>
            <a:softEdge rad="112500"/>
          </a:effectLst>
          <a:extLst>
            <a:ext uri="{909E8E84-426E-40DD-AFC4-6F175D3DCCD1}">
              <a14:hiddenFill xmlns:a14="http://schemas.microsoft.com/office/drawing/2010/main">
                <a:solidFill>
                  <a:srgbClr val="FFFFFF"/>
                </a:solidFill>
              </a14:hiddenFill>
            </a:ext>
          </a:extLst>
        </p:spPr>
      </p:pic>
      <p:pic>
        <p:nvPicPr>
          <p:cNvPr id="3075" name="Picture 3" descr="C:\Users\scanner2.gobierno\Desktop\fotos\imagenes\reunion CROT en el SIG -04-04-2018\20180404_1625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5415" y="768624"/>
            <a:ext cx="5907544" cy="2270790"/>
          </a:xfrm>
          <a:prstGeom prst="rect">
            <a:avLst/>
          </a:prstGeom>
          <a:ln>
            <a:noFill/>
          </a:ln>
          <a:effectLst>
            <a:glow rad="139700">
              <a:schemeClr val="accent4">
                <a:satMod val="175000"/>
                <a:alpha val="40000"/>
              </a:schemeClr>
            </a:glow>
            <a:softEdge rad="112500"/>
          </a:effectLst>
          <a:extLst>
            <a:ext uri="{909E8E84-426E-40DD-AFC4-6F175D3DCCD1}">
              <a14:hiddenFill xmlns:a14="http://schemas.microsoft.com/office/drawing/2010/main">
                <a:solidFill>
                  <a:srgbClr val="FFFFFF"/>
                </a:solidFill>
              </a14:hiddenFill>
            </a:ext>
          </a:extLst>
        </p:spPr>
      </p:pic>
      <p:sp>
        <p:nvSpPr>
          <p:cNvPr id="2" name="1 Rectángulo"/>
          <p:cNvSpPr/>
          <p:nvPr/>
        </p:nvSpPr>
        <p:spPr>
          <a:xfrm>
            <a:off x="625204" y="1948865"/>
            <a:ext cx="4500587" cy="3139321"/>
          </a:xfrm>
          <a:prstGeom prst="rect">
            <a:avLst/>
          </a:prstGeom>
        </p:spPr>
        <p:txBody>
          <a:bodyPr wrap="square">
            <a:spAutoFit/>
          </a:bodyPr>
          <a:lstStyle/>
          <a:p>
            <a:pPr algn="ctr"/>
            <a:r>
              <a:rPr lang="es-CO" sz="6600" b="1" dirty="0" smtClean="0">
                <a:effectLst>
                  <a:outerShdw blurRad="38100" dist="38100" dir="2700000" algn="tl">
                    <a:srgbClr val="000000">
                      <a:alpha val="43137"/>
                    </a:srgbClr>
                  </a:outerShdw>
                </a:effectLst>
              </a:rPr>
              <a:t>REUNION CROT EN EL SIG </a:t>
            </a:r>
            <a:endParaRPr lang="es-CO" sz="6600" b="1" dirty="0">
              <a:effectLst>
                <a:outerShdw blurRad="38100" dist="38100" dir="2700000" algn="tl">
                  <a:srgbClr val="000000">
                    <a:alpha val="43137"/>
                  </a:srgbClr>
                </a:outerShdw>
              </a:effectLst>
            </a:endParaRPr>
          </a:p>
        </p:txBody>
      </p:sp>
      <p:sp>
        <p:nvSpPr>
          <p:cNvPr id="5" name="4 CuadroTexto"/>
          <p:cNvSpPr txBox="1"/>
          <p:nvPr/>
        </p:nvSpPr>
        <p:spPr>
          <a:xfrm>
            <a:off x="359536" y="122293"/>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3" name="2 Rectángulo"/>
          <p:cNvSpPr/>
          <p:nvPr/>
        </p:nvSpPr>
        <p:spPr>
          <a:xfrm>
            <a:off x="447272" y="1092420"/>
            <a:ext cx="1617751" cy="461665"/>
          </a:xfrm>
          <a:prstGeom prst="rect">
            <a:avLst/>
          </a:prstGeom>
        </p:spPr>
        <p:txBody>
          <a:bodyPr wrap="none">
            <a:spAutoFit/>
          </a:bodyPr>
          <a:lstStyle/>
          <a:p>
            <a:pPr algn="just"/>
            <a:r>
              <a:rPr lang="es-CO" sz="2400" b="1" dirty="0"/>
              <a:t>04-04-2018</a:t>
            </a:r>
          </a:p>
        </p:txBody>
      </p:sp>
    </p:spTree>
    <p:extLst>
      <p:ext uri="{BB962C8B-B14F-4D97-AF65-F5344CB8AC3E}">
        <p14:creationId xmlns:p14="http://schemas.microsoft.com/office/powerpoint/2010/main" val="18759562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scanner2.gobierno\Desktop\fotos\imagenes\reunion de corpoamazonia- socializacion politica publica de coldeportes- 16-04-2018\20180412_1447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9915" y="1648496"/>
            <a:ext cx="8096518" cy="4101920"/>
          </a:xfrm>
          <a:prstGeom prst="snip2DiagRect">
            <a:avLst/>
          </a:prstGeom>
          <a:solidFill>
            <a:srgbClr val="FFFFFF">
              <a:shade val="85000"/>
            </a:srgbClr>
          </a:solidFill>
          <a:ln w="88900" cap="sq">
            <a:solidFill>
              <a:srgbClr val="FFFFFF"/>
            </a:solidFill>
            <a:miter lim="800000"/>
          </a:ln>
          <a:effectLst>
            <a:glow rad="101600">
              <a:schemeClr val="accent1">
                <a:satMod val="175000"/>
                <a:alpha val="40000"/>
              </a:schemeClr>
            </a:glow>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4" name="3 CuadroTexto"/>
          <p:cNvSpPr txBox="1"/>
          <p:nvPr/>
        </p:nvSpPr>
        <p:spPr>
          <a:xfrm>
            <a:off x="2147830" y="212445"/>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2" name="1 Rectángulo"/>
          <p:cNvSpPr/>
          <p:nvPr/>
        </p:nvSpPr>
        <p:spPr>
          <a:xfrm>
            <a:off x="2147830" y="1028124"/>
            <a:ext cx="8008603" cy="523220"/>
          </a:xfrm>
          <a:prstGeom prst="rect">
            <a:avLst/>
          </a:prstGeom>
        </p:spPr>
        <p:txBody>
          <a:bodyPr wrap="none">
            <a:spAutoFit/>
          </a:bodyPr>
          <a:lstStyle/>
          <a:p>
            <a:r>
              <a:rPr lang="es-CO" sz="2800" b="1" dirty="0" smtClean="0"/>
              <a:t>SOCIALIZACION POLITICA PUBLICA DE COLDEPORTES</a:t>
            </a:r>
            <a:endParaRPr lang="es-CO" sz="2800" b="1" dirty="0"/>
          </a:p>
        </p:txBody>
      </p:sp>
      <p:sp>
        <p:nvSpPr>
          <p:cNvPr id="3" name="2 Rectángulo"/>
          <p:cNvSpPr/>
          <p:nvPr/>
        </p:nvSpPr>
        <p:spPr>
          <a:xfrm>
            <a:off x="530079" y="748060"/>
            <a:ext cx="1617751" cy="461665"/>
          </a:xfrm>
          <a:prstGeom prst="rect">
            <a:avLst/>
          </a:prstGeom>
        </p:spPr>
        <p:txBody>
          <a:bodyPr wrap="none">
            <a:spAutoFit/>
          </a:bodyPr>
          <a:lstStyle/>
          <a:p>
            <a:r>
              <a:rPr lang="es-CO" sz="2400" b="1" dirty="0"/>
              <a:t>16-04-2018</a:t>
            </a:r>
          </a:p>
        </p:txBody>
      </p:sp>
    </p:spTree>
    <p:extLst>
      <p:ext uri="{BB962C8B-B14F-4D97-AF65-F5344CB8AC3E}">
        <p14:creationId xmlns:p14="http://schemas.microsoft.com/office/powerpoint/2010/main" val="70667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scanner2.gobierno\Desktop\fotos\imagenes\reunion secretaria de desarrollo social- tema infancia y adolescencia-13-04-2018\20180417_1110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9357" y="1056068"/>
            <a:ext cx="6593267" cy="4610636"/>
          </a:xfrm>
          <a:prstGeom prst="roundRect">
            <a:avLst>
              <a:gd name="adj" fmla="val 8594"/>
            </a:avLst>
          </a:prstGeom>
          <a:solidFill>
            <a:srgbClr val="FFFFFF">
              <a:shade val="85000"/>
            </a:srgbClr>
          </a:solidFill>
          <a:ln>
            <a:noFill/>
          </a:ln>
          <a:effectLst>
            <a:glow rad="228600">
              <a:schemeClr val="accent6">
                <a:satMod val="175000"/>
                <a:alpha val="40000"/>
              </a:schemeClr>
            </a:glow>
            <a:reflection blurRad="12700" stA="38000" endPos="28000" dist="5000" dir="5400000" sy="-100000" algn="bl" rotWithShape="0"/>
          </a:effectLst>
          <a:extLst/>
        </p:spPr>
      </p:pic>
      <p:sp>
        <p:nvSpPr>
          <p:cNvPr id="3" name="2 CuadroTexto"/>
          <p:cNvSpPr txBox="1"/>
          <p:nvPr/>
        </p:nvSpPr>
        <p:spPr>
          <a:xfrm>
            <a:off x="2300230" y="214536"/>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2" name="1 Rectángulo"/>
          <p:cNvSpPr/>
          <p:nvPr/>
        </p:nvSpPr>
        <p:spPr>
          <a:xfrm>
            <a:off x="7637171" y="1990722"/>
            <a:ext cx="4096594" cy="3785652"/>
          </a:xfrm>
          <a:prstGeom prst="rect">
            <a:avLst/>
          </a:prstGeom>
        </p:spPr>
        <p:txBody>
          <a:bodyPr wrap="square">
            <a:spAutoFit/>
          </a:bodyPr>
          <a:lstStyle/>
          <a:p>
            <a:pPr algn="ctr"/>
            <a:r>
              <a:rPr lang="es-CO" sz="4000" b="1" dirty="0" smtClean="0"/>
              <a:t> REUNIÓN </a:t>
            </a:r>
            <a:r>
              <a:rPr lang="es-CO" sz="4000" b="1" dirty="0"/>
              <a:t>POLITICA PUBLICA </a:t>
            </a:r>
            <a:r>
              <a:rPr lang="es-CO" sz="4000" b="1" dirty="0" smtClean="0"/>
              <a:t>INFANCIA Y ADOLESCENCIA AFRO E INDIGENAS</a:t>
            </a:r>
            <a:endParaRPr lang="es-CO" sz="4000" b="1" dirty="0"/>
          </a:p>
        </p:txBody>
      </p:sp>
      <p:sp>
        <p:nvSpPr>
          <p:cNvPr id="4" name="3 Rectángulo"/>
          <p:cNvSpPr/>
          <p:nvPr/>
        </p:nvSpPr>
        <p:spPr>
          <a:xfrm>
            <a:off x="8414664" y="1275009"/>
            <a:ext cx="1867819" cy="523220"/>
          </a:xfrm>
          <a:prstGeom prst="rect">
            <a:avLst/>
          </a:prstGeom>
        </p:spPr>
        <p:txBody>
          <a:bodyPr wrap="none">
            <a:spAutoFit/>
          </a:bodyPr>
          <a:lstStyle/>
          <a:p>
            <a:r>
              <a:rPr lang="es-CO" sz="2800" b="1" dirty="0"/>
              <a:t>13-04-2018</a:t>
            </a:r>
          </a:p>
        </p:txBody>
      </p:sp>
    </p:spTree>
    <p:extLst>
      <p:ext uri="{BB962C8B-B14F-4D97-AF65-F5344CB8AC3E}">
        <p14:creationId xmlns:p14="http://schemas.microsoft.com/office/powerpoint/2010/main" val="706672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scanner2.gobierno\Desktop\fotos\imagenes\socailzacion PDET - 16-04-2018\20180416_15243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745" y="1280642"/>
            <a:ext cx="5100035" cy="3574693"/>
          </a:xfrm>
          <a:prstGeom prst="roundRect">
            <a:avLst>
              <a:gd name="adj" fmla="val 8594"/>
            </a:avLst>
          </a:prstGeom>
          <a:solidFill>
            <a:srgbClr val="FFFFFF">
              <a:shade val="85000"/>
            </a:srgbClr>
          </a:solidFill>
          <a:ln>
            <a:solidFill>
              <a:srgbClr val="FFFFFF"/>
            </a:solidFill>
          </a:ln>
          <a:effectLst>
            <a:glow rad="139700">
              <a:schemeClr val="accent1">
                <a:satMod val="175000"/>
                <a:alpha val="40000"/>
              </a:schemeClr>
            </a:glow>
            <a:reflection blurRad="12700" stA="38000" endPos="28000" dist="5000" dir="5400000" sy="-100000" algn="bl" rotWithShape="0"/>
          </a:effectLst>
          <a:extLst/>
        </p:spPr>
      </p:pic>
      <p:pic>
        <p:nvPicPr>
          <p:cNvPr id="7171" name="Picture 3" descr="C:\Users\scanner2.gobierno\Desktop\fotos\imagenes\socailzacion PDET - 16-04-2018\20180416_15245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7920" y="1177611"/>
            <a:ext cx="4619223" cy="3574693"/>
          </a:xfrm>
          <a:prstGeom prst="roundRect">
            <a:avLst>
              <a:gd name="adj" fmla="val 8594"/>
            </a:avLst>
          </a:prstGeom>
          <a:solidFill>
            <a:srgbClr val="FFFFFF">
              <a:shade val="85000"/>
            </a:srgbClr>
          </a:solidFill>
          <a:ln>
            <a:solidFill>
              <a:srgbClr val="FFFFFF"/>
            </a:solidFill>
          </a:ln>
          <a:effectLst>
            <a:glow rad="139700">
              <a:schemeClr val="accent1">
                <a:satMod val="175000"/>
                <a:alpha val="40000"/>
              </a:schemeClr>
            </a:glow>
            <a:reflection blurRad="12700" stA="38000" endPos="28000" dist="5000" dir="5400000" sy="-100000" algn="bl" rotWithShape="0"/>
          </a:effectLst>
          <a:extLst/>
        </p:spPr>
      </p:pic>
      <p:sp>
        <p:nvSpPr>
          <p:cNvPr id="6" name="5 CuadroTexto"/>
          <p:cNvSpPr txBox="1"/>
          <p:nvPr/>
        </p:nvSpPr>
        <p:spPr>
          <a:xfrm>
            <a:off x="2152919" y="210131"/>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4" name="3 Rectángulo"/>
          <p:cNvSpPr/>
          <p:nvPr/>
        </p:nvSpPr>
        <p:spPr>
          <a:xfrm>
            <a:off x="1022379" y="5088925"/>
            <a:ext cx="9822754" cy="523220"/>
          </a:xfrm>
          <a:prstGeom prst="rect">
            <a:avLst/>
          </a:prstGeom>
        </p:spPr>
        <p:txBody>
          <a:bodyPr wrap="none">
            <a:spAutoFit/>
          </a:bodyPr>
          <a:lstStyle/>
          <a:p>
            <a:r>
              <a:rPr lang="es-CO" sz="2800" b="1" dirty="0" smtClean="0"/>
              <a:t>SOCIALIZACION PLAN DESARROLLO CON ENFOQUE TERRITORIAL </a:t>
            </a:r>
            <a:endParaRPr lang="es-CO" sz="2800" b="1" dirty="0"/>
          </a:p>
        </p:txBody>
      </p:sp>
      <p:sp>
        <p:nvSpPr>
          <p:cNvPr id="5" name="4 Rectángulo"/>
          <p:cNvSpPr/>
          <p:nvPr/>
        </p:nvSpPr>
        <p:spPr>
          <a:xfrm>
            <a:off x="1022379" y="789427"/>
            <a:ext cx="1617751" cy="461665"/>
          </a:xfrm>
          <a:prstGeom prst="rect">
            <a:avLst/>
          </a:prstGeom>
        </p:spPr>
        <p:txBody>
          <a:bodyPr wrap="none">
            <a:spAutoFit/>
          </a:bodyPr>
          <a:lstStyle/>
          <a:p>
            <a:r>
              <a:rPr lang="es-CO" sz="2400" b="1" dirty="0" smtClean="0"/>
              <a:t>16-04-2018</a:t>
            </a:r>
            <a:endParaRPr lang="es-CO" sz="2400" b="1" dirty="0"/>
          </a:p>
        </p:txBody>
      </p:sp>
    </p:spTree>
    <p:extLst>
      <p:ext uri="{BB962C8B-B14F-4D97-AF65-F5344CB8AC3E}">
        <p14:creationId xmlns:p14="http://schemas.microsoft.com/office/powerpoint/2010/main" val="2279513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scanner2.gobierno\Desktop\fotos\imagenes\Socialización con líderes Afro con el proyecto de Paz Duradera 16-02-2018\20180215_1130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0351" y="1045477"/>
            <a:ext cx="3394121" cy="3461839"/>
          </a:xfrm>
          <a:prstGeom prst="ellipse">
            <a:avLst/>
          </a:prstGeom>
          <a:ln>
            <a:noFill/>
          </a:ln>
          <a:effectLst>
            <a:glow rad="63500">
              <a:schemeClr val="accent6">
                <a:satMod val="175000"/>
                <a:alpha val="40000"/>
              </a:schemeClr>
            </a:glow>
            <a:softEdge rad="112500"/>
          </a:effectLst>
          <a:extLst>
            <a:ext uri="{909E8E84-426E-40DD-AFC4-6F175D3DCCD1}">
              <a14:hiddenFill xmlns:a14="http://schemas.microsoft.com/office/drawing/2010/main">
                <a:solidFill>
                  <a:srgbClr val="FFFFFF"/>
                </a:solidFill>
              </a14:hiddenFill>
            </a:ext>
          </a:extLst>
        </p:spPr>
      </p:pic>
      <p:pic>
        <p:nvPicPr>
          <p:cNvPr id="6147" name="Picture 3" descr="C:\Users\scanner2.gobierno\Desktop\fotos\imagenes\Socialización con líderes Afro con el proyecto de Paz Duradera 16-02-2018\20180215_15181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31244" y="1045479"/>
            <a:ext cx="4184562" cy="3461839"/>
          </a:xfrm>
          <a:prstGeom prst="ellipse">
            <a:avLst/>
          </a:prstGeom>
          <a:ln>
            <a:noFill/>
          </a:ln>
          <a:effectLst>
            <a:glow rad="63500">
              <a:schemeClr val="accent6">
                <a:satMod val="175000"/>
                <a:alpha val="40000"/>
              </a:schemeClr>
            </a:glow>
            <a:softEdge rad="112500"/>
          </a:effectLst>
          <a:extLst>
            <a:ext uri="{909E8E84-426E-40DD-AFC4-6F175D3DCCD1}">
              <a14:hiddenFill xmlns:a14="http://schemas.microsoft.com/office/drawing/2010/main">
                <a:solidFill>
                  <a:srgbClr val="FFFFFF"/>
                </a:solidFill>
              </a14:hiddenFill>
            </a:ext>
          </a:extLst>
        </p:spPr>
      </p:pic>
      <p:pic>
        <p:nvPicPr>
          <p:cNvPr id="6148" name="Picture 4" descr="C:\Users\scanner2.gobierno\Desktop\fotos\imagenes\Socialización con líderes Afro con el proyecto de Paz Duradera 16-02-2018\20180215_13170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477" y="1277323"/>
            <a:ext cx="3910884" cy="3438372"/>
          </a:xfrm>
          <a:prstGeom prst="ellipse">
            <a:avLst/>
          </a:prstGeom>
          <a:ln>
            <a:noFill/>
          </a:ln>
          <a:effectLst>
            <a:glow rad="63500">
              <a:schemeClr val="accent6">
                <a:satMod val="175000"/>
                <a:alpha val="40000"/>
              </a:schemeClr>
            </a:glow>
            <a:softEdge rad="112500"/>
          </a:effectLst>
          <a:extLst>
            <a:ext uri="{909E8E84-426E-40DD-AFC4-6F175D3DCCD1}">
              <a14:hiddenFill xmlns:a14="http://schemas.microsoft.com/office/drawing/2010/main">
                <a:solidFill>
                  <a:srgbClr val="FFFFFF"/>
                </a:solidFill>
              </a14:hiddenFill>
            </a:ext>
          </a:extLst>
        </p:spPr>
      </p:pic>
      <p:sp>
        <p:nvSpPr>
          <p:cNvPr id="5" name="4 CuadroTexto"/>
          <p:cNvSpPr txBox="1"/>
          <p:nvPr/>
        </p:nvSpPr>
        <p:spPr>
          <a:xfrm>
            <a:off x="2152919" y="210131"/>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7" name="6 Rectángulo"/>
          <p:cNvSpPr/>
          <p:nvPr/>
        </p:nvSpPr>
        <p:spPr>
          <a:xfrm>
            <a:off x="682580" y="4715695"/>
            <a:ext cx="11281892" cy="1323439"/>
          </a:xfrm>
          <a:prstGeom prst="rect">
            <a:avLst/>
          </a:prstGeom>
        </p:spPr>
        <p:txBody>
          <a:bodyPr wrap="square">
            <a:spAutoFit/>
          </a:bodyPr>
          <a:lstStyle/>
          <a:p>
            <a:pPr algn="ctr"/>
            <a:r>
              <a:rPr lang="es-CO" sz="4000" b="1" dirty="0" smtClean="0"/>
              <a:t>SOCIALIZACIÓN CON LÍDERES AFRO </a:t>
            </a:r>
          </a:p>
          <a:p>
            <a:pPr algn="ctr"/>
            <a:r>
              <a:rPr lang="es-CO" sz="4000" b="1" dirty="0" smtClean="0"/>
              <a:t>PROYECTO  PAZ DURADERA</a:t>
            </a:r>
            <a:endParaRPr lang="es-CO" sz="4000" b="1" dirty="0"/>
          </a:p>
        </p:txBody>
      </p:sp>
      <p:sp>
        <p:nvSpPr>
          <p:cNvPr id="3" name="2 Rectángulo"/>
          <p:cNvSpPr/>
          <p:nvPr/>
        </p:nvSpPr>
        <p:spPr>
          <a:xfrm>
            <a:off x="891035" y="729699"/>
            <a:ext cx="1867819" cy="523220"/>
          </a:xfrm>
          <a:prstGeom prst="rect">
            <a:avLst/>
          </a:prstGeom>
        </p:spPr>
        <p:txBody>
          <a:bodyPr wrap="none">
            <a:spAutoFit/>
          </a:bodyPr>
          <a:lstStyle/>
          <a:p>
            <a:r>
              <a:rPr lang="es-CO" sz="2800" b="1" dirty="0"/>
              <a:t>16-02-2018</a:t>
            </a:r>
          </a:p>
        </p:txBody>
      </p:sp>
    </p:spTree>
    <p:extLst>
      <p:ext uri="{BB962C8B-B14F-4D97-AF65-F5344CB8AC3E}">
        <p14:creationId xmlns:p14="http://schemas.microsoft.com/office/powerpoint/2010/main" val="70667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15155" y="586648"/>
            <a:ext cx="10908406" cy="5078313"/>
          </a:xfrm>
          <a:prstGeom prst="rect">
            <a:avLst/>
          </a:prstGeom>
          <a:ln>
            <a:solidFill>
              <a:schemeClr val="tx1"/>
            </a:solidFill>
          </a:ln>
        </p:spPr>
        <p:txBody>
          <a:bodyPr wrap="square">
            <a:spAutoFit/>
          </a:bodyPr>
          <a:lstStyle/>
          <a:p>
            <a:pPr lvl="0" algn="ctr"/>
            <a:r>
              <a:rPr lang="es-CO" sz="3600" b="1" dirty="0"/>
              <a:t>FUNCIONES DEL PROGRAMA DE </a:t>
            </a:r>
            <a:r>
              <a:rPr lang="es-CO" sz="3600" b="1" dirty="0" smtClean="0"/>
              <a:t>VICTIMAS</a:t>
            </a:r>
            <a:endParaRPr lang="es-CO" sz="2400" b="1" dirty="0" smtClean="0"/>
          </a:p>
          <a:p>
            <a:pPr lvl="0" algn="just"/>
            <a:endParaRPr lang="es-CO" sz="2400" dirty="0" smtClean="0"/>
          </a:p>
          <a:p>
            <a:pPr lvl="0" algn="just"/>
            <a:r>
              <a:rPr lang="es-CO" sz="2400" dirty="0" smtClean="0"/>
              <a:t>De </a:t>
            </a:r>
            <a:r>
              <a:rPr lang="es-CO" sz="2400" dirty="0"/>
              <a:t>acuerdo al Decreto de creación del Programa de Víctimas, las funciones que desarrolla son las siguientes:</a:t>
            </a:r>
          </a:p>
          <a:p>
            <a:pPr algn="just"/>
            <a:r>
              <a:rPr lang="es-ES" sz="2400" dirty="0"/>
              <a:t> </a:t>
            </a:r>
            <a:endParaRPr lang="es-CO" sz="2400" dirty="0"/>
          </a:p>
          <a:p>
            <a:pPr lvl="0" algn="just"/>
            <a:r>
              <a:rPr lang="es-CO" sz="2400" dirty="0" smtClean="0"/>
              <a:t>1. Bajo </a:t>
            </a:r>
            <a:r>
              <a:rPr lang="es-CO" sz="2400" dirty="0"/>
              <a:t>los principios de corresponsabilidad, concurrencia y subsidiariedad. el Programa de Víctimas articulará acciones con las diferentes dependencias de la Gobernación para el cumplimiento e interiorización de la política pública de Asistencia, Atención y Reparación Integral a las Víctimas del Conflicto Armado.</a:t>
            </a:r>
          </a:p>
          <a:p>
            <a:pPr algn="just"/>
            <a:r>
              <a:rPr lang="es-CO" sz="2400" dirty="0"/>
              <a:t> </a:t>
            </a:r>
          </a:p>
          <a:p>
            <a:pPr lvl="0" algn="just"/>
            <a:r>
              <a:rPr lang="es-CO" sz="2400" dirty="0" smtClean="0"/>
              <a:t>2. Coordinar </a:t>
            </a:r>
            <a:r>
              <a:rPr lang="es-CO" sz="2400" dirty="0"/>
              <a:t>y articular acciones con las instituciones del orden departamental y Nacional para una respuesta oportuna y efectiva para las víctimas del conflicto armado.</a:t>
            </a:r>
          </a:p>
        </p:txBody>
      </p:sp>
    </p:spTree>
    <p:extLst>
      <p:ext uri="{BB962C8B-B14F-4D97-AF65-F5344CB8AC3E}">
        <p14:creationId xmlns:p14="http://schemas.microsoft.com/office/powerpoint/2010/main" val="14925991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canner2.gobierno\Desktop\IMG-20180425-WA00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85632" y="959475"/>
            <a:ext cx="7641465" cy="4732987"/>
          </a:xfrm>
          <a:prstGeom prst="rect">
            <a:avLst/>
          </a:prstGeom>
          <a:noFill/>
          <a:effectLst>
            <a:glow rad="2286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sp>
        <p:nvSpPr>
          <p:cNvPr id="8" name="3 CuadroTexto"/>
          <p:cNvSpPr txBox="1"/>
          <p:nvPr/>
        </p:nvSpPr>
        <p:spPr>
          <a:xfrm>
            <a:off x="2136820" y="248730"/>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3" name="2 CuadroTexto"/>
          <p:cNvSpPr txBox="1"/>
          <p:nvPr/>
        </p:nvSpPr>
        <p:spPr>
          <a:xfrm>
            <a:off x="894009" y="1235384"/>
            <a:ext cx="2485622" cy="461665"/>
          </a:xfrm>
          <a:prstGeom prst="rect">
            <a:avLst/>
          </a:prstGeom>
          <a:noFill/>
        </p:spPr>
        <p:txBody>
          <a:bodyPr wrap="square" rtlCol="0">
            <a:spAutoFit/>
          </a:bodyPr>
          <a:lstStyle/>
          <a:p>
            <a:pPr algn="ctr"/>
            <a:r>
              <a:rPr lang="es-CO" sz="2400" b="1" dirty="0" smtClean="0"/>
              <a:t>Abril 25 de 2018</a:t>
            </a:r>
            <a:endParaRPr lang="es-CO" sz="2400" b="1" dirty="0"/>
          </a:p>
        </p:txBody>
      </p:sp>
      <p:sp>
        <p:nvSpPr>
          <p:cNvPr id="9" name="8 CuadroTexto"/>
          <p:cNvSpPr txBox="1"/>
          <p:nvPr/>
        </p:nvSpPr>
        <p:spPr>
          <a:xfrm>
            <a:off x="461490" y="1963213"/>
            <a:ext cx="3608233" cy="3539430"/>
          </a:xfrm>
          <a:prstGeom prst="rect">
            <a:avLst/>
          </a:prstGeom>
          <a:noFill/>
        </p:spPr>
        <p:txBody>
          <a:bodyPr wrap="square" rtlCol="0">
            <a:spAutoFit/>
          </a:bodyPr>
          <a:lstStyle/>
          <a:p>
            <a:pPr algn="ctr"/>
            <a:r>
              <a:rPr lang="es-CO" sz="3200" b="1" dirty="0" smtClean="0"/>
              <a:t>Socialización Mesa Técnica con Instituciones de Gobierno y Damnificados de la venida Torrencial Mocoa</a:t>
            </a:r>
            <a:endParaRPr lang="es-CO" sz="3200" b="1" dirty="0"/>
          </a:p>
        </p:txBody>
      </p:sp>
    </p:spTree>
    <p:extLst>
      <p:ext uri="{BB962C8B-B14F-4D97-AF65-F5344CB8AC3E}">
        <p14:creationId xmlns:p14="http://schemas.microsoft.com/office/powerpoint/2010/main" val="17237624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73487" y="480372"/>
            <a:ext cx="11462198" cy="5509200"/>
          </a:xfrm>
          <a:prstGeom prst="rect">
            <a:avLst/>
          </a:prstGeom>
          <a:ln>
            <a:solidFill>
              <a:schemeClr val="tx1"/>
            </a:solidFill>
          </a:ln>
        </p:spPr>
        <p:txBody>
          <a:bodyPr wrap="square">
            <a:spAutoFit/>
          </a:bodyPr>
          <a:lstStyle/>
          <a:p>
            <a:pPr lvl="0" algn="ctr"/>
            <a:r>
              <a:rPr lang="es-CO" sz="3200" b="1" dirty="0"/>
              <a:t>CONTACTOS</a:t>
            </a:r>
            <a:endParaRPr lang="es-CO" sz="3200" dirty="0"/>
          </a:p>
          <a:p>
            <a:pPr algn="ctr"/>
            <a:r>
              <a:rPr lang="es-CO" sz="3200" dirty="0"/>
              <a:t> </a:t>
            </a:r>
          </a:p>
          <a:p>
            <a:pPr algn="ctr"/>
            <a:r>
              <a:rPr lang="es-CO" sz="3200" b="1" dirty="0" smtClean="0"/>
              <a:t>Secretaría de Gobierno Departamental</a:t>
            </a:r>
            <a:r>
              <a:rPr lang="es-CO" sz="3200" dirty="0" smtClean="0"/>
              <a:t>.</a:t>
            </a:r>
          </a:p>
          <a:p>
            <a:pPr algn="ctr"/>
            <a:r>
              <a:rPr lang="es-CO" sz="3200" dirty="0" smtClean="0"/>
              <a:t>Dra. Luz Dary Ortega Jamioy</a:t>
            </a:r>
            <a:endParaRPr lang="es-CO" sz="3200" dirty="0"/>
          </a:p>
          <a:p>
            <a:pPr algn="ctr"/>
            <a:r>
              <a:rPr lang="es-CO" sz="3200" b="1" dirty="0"/>
              <a:t>L</a:t>
            </a:r>
            <a:r>
              <a:rPr lang="es-CO" sz="3200" b="1" dirty="0" smtClean="0"/>
              <a:t>íder del programa</a:t>
            </a:r>
          </a:p>
          <a:p>
            <a:pPr algn="ctr"/>
            <a:r>
              <a:rPr lang="es-ES" sz="3200" dirty="0" smtClean="0"/>
              <a:t>Dra. Laura Alexandra Viveros Calderón</a:t>
            </a:r>
            <a:endParaRPr lang="es-CO" sz="3200" dirty="0" smtClean="0"/>
          </a:p>
          <a:p>
            <a:pPr algn="ctr"/>
            <a:r>
              <a:rPr lang="es-CO" sz="3200" b="1" dirty="0" smtClean="0"/>
              <a:t>Correo </a:t>
            </a:r>
            <a:r>
              <a:rPr lang="es-CO" sz="3200" b="1" dirty="0"/>
              <a:t>electrónico</a:t>
            </a:r>
            <a:r>
              <a:rPr lang="es-CO" sz="3200" dirty="0"/>
              <a:t>: </a:t>
            </a:r>
            <a:r>
              <a:rPr lang="es-CO" sz="3200" u="sng" dirty="0" smtClean="0"/>
              <a:t>enlaceafro@putumayo.gov.co</a:t>
            </a:r>
            <a:endParaRPr lang="es-CO" sz="3200" dirty="0"/>
          </a:p>
          <a:p>
            <a:pPr algn="ctr"/>
            <a:r>
              <a:rPr lang="es-CO" sz="3200" b="1" dirty="0" smtClean="0"/>
              <a:t>Teléfono </a:t>
            </a:r>
            <a:r>
              <a:rPr lang="es-CO" sz="3200" b="1" dirty="0"/>
              <a:t>institucional</a:t>
            </a:r>
            <a:r>
              <a:rPr lang="es-CO" sz="3200" dirty="0"/>
              <a:t>:</a:t>
            </a:r>
            <a:r>
              <a:rPr lang="es-CO" sz="3200" b="1" dirty="0"/>
              <a:t> </a:t>
            </a:r>
            <a:r>
              <a:rPr lang="es-CO" sz="3200" dirty="0"/>
              <a:t>Conmutador (+578) 4206600 </a:t>
            </a:r>
            <a:r>
              <a:rPr lang="es-CO" sz="3200" dirty="0" err="1" smtClean="0"/>
              <a:t>ext</a:t>
            </a:r>
            <a:r>
              <a:rPr lang="es-CO" sz="3200" dirty="0" smtClean="0"/>
              <a:t>: 231</a:t>
            </a:r>
          </a:p>
          <a:p>
            <a:pPr algn="ctr"/>
            <a:r>
              <a:rPr lang="es-CO" sz="3200" dirty="0" smtClean="0"/>
              <a:t> </a:t>
            </a:r>
            <a:r>
              <a:rPr lang="es-CO" sz="3200" dirty="0"/>
              <a:t>▪  Fax: </a:t>
            </a:r>
            <a:r>
              <a:rPr lang="es-CO" sz="3200" dirty="0" smtClean="0"/>
              <a:t>4295196 </a:t>
            </a:r>
            <a:endParaRPr lang="es-CO" sz="3200" dirty="0"/>
          </a:p>
          <a:p>
            <a:pPr algn="ctr"/>
            <a:r>
              <a:rPr lang="es-CO" sz="2800" b="1" dirty="0"/>
              <a:t>Dirección</a:t>
            </a:r>
            <a:r>
              <a:rPr lang="es-CO" sz="2800" dirty="0"/>
              <a:t>: Palacio Departamental Mocoa Calle 8 No. </a:t>
            </a:r>
            <a:r>
              <a:rPr lang="es-CO" sz="2800" dirty="0" smtClean="0"/>
              <a:t>7-40, 2do Piso </a:t>
            </a:r>
            <a:r>
              <a:rPr lang="es-CO" sz="3200" dirty="0" smtClean="0"/>
              <a:t>Código </a:t>
            </a:r>
            <a:r>
              <a:rPr lang="es-CO" sz="3200" dirty="0"/>
              <a:t>Postal: </a:t>
            </a:r>
            <a:r>
              <a:rPr lang="es-CO" sz="3200" dirty="0" smtClean="0"/>
              <a:t>860001</a:t>
            </a:r>
            <a:r>
              <a:rPr lang="es-CO" sz="3200" dirty="0"/>
              <a:t> </a:t>
            </a:r>
          </a:p>
        </p:txBody>
      </p:sp>
    </p:spTree>
    <p:extLst>
      <p:ext uri="{BB962C8B-B14F-4D97-AF65-F5344CB8AC3E}">
        <p14:creationId xmlns:p14="http://schemas.microsoft.com/office/powerpoint/2010/main" val="11743234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734096" y="877790"/>
            <a:ext cx="10303098" cy="646331"/>
          </a:xfrm>
          <a:prstGeom prst="rect">
            <a:avLst/>
          </a:prstGeom>
        </p:spPr>
        <p:txBody>
          <a:bodyPr wrap="square">
            <a:spAutoFit/>
          </a:bodyPr>
          <a:lstStyle/>
          <a:p>
            <a:pPr algn="ctr"/>
            <a:r>
              <a:rPr lang="es-ES" sz="3600" b="1" dirty="0" smtClean="0">
                <a:latin typeface="Arial" panose="020B0604020202020204" pitchFamily="34" charset="0"/>
                <a:cs typeface="Arial" panose="020B0604020202020204" pitchFamily="34" charset="0"/>
              </a:rPr>
              <a:t>PROGRAMA DESARROLLO COMUNITARIO</a:t>
            </a:r>
            <a:endParaRPr lang="es-ES" sz="3600" dirty="0">
              <a:latin typeface="Arial" panose="020B0604020202020204" pitchFamily="34" charset="0"/>
              <a:cs typeface="Arial" panose="020B0604020202020204" pitchFamily="34" charset="0"/>
            </a:endParaRPr>
          </a:p>
        </p:txBody>
      </p:sp>
      <p:sp>
        <p:nvSpPr>
          <p:cNvPr id="4" name="3 Rectángulo"/>
          <p:cNvSpPr/>
          <p:nvPr/>
        </p:nvSpPr>
        <p:spPr>
          <a:xfrm>
            <a:off x="862885" y="1771797"/>
            <a:ext cx="10174309" cy="3970318"/>
          </a:xfrm>
          <a:prstGeom prst="rect">
            <a:avLst/>
          </a:prstGeom>
          <a:ln>
            <a:solidFill>
              <a:schemeClr val="tx1"/>
            </a:solidFill>
          </a:ln>
        </p:spPr>
        <p:txBody>
          <a:bodyPr wrap="square">
            <a:spAutoFit/>
          </a:bodyPr>
          <a:lstStyle/>
          <a:p>
            <a:pPr algn="ctr"/>
            <a:r>
              <a:rPr lang="es-CO" sz="3600" b="1" dirty="0"/>
              <a:t> </a:t>
            </a:r>
            <a:r>
              <a:rPr lang="es-ES" sz="3600" b="1" dirty="0" smtClean="0"/>
              <a:t>MISIÓN</a:t>
            </a:r>
          </a:p>
          <a:p>
            <a:pPr algn="just"/>
            <a:r>
              <a:rPr lang="es-CO" sz="3600" dirty="0" smtClean="0"/>
              <a:t>Promover </a:t>
            </a:r>
            <a:r>
              <a:rPr lang="es-CO" sz="3600" dirty="0"/>
              <a:t>las organizaciones de base entendidas como el medio adecuado para fortalecer la integración, autogestión, solidaridad y participación de la comunidad con el propósito de alcanzar un desarrollo integral para la transformación positiva de su realidad para el logro de la paz. </a:t>
            </a:r>
            <a:r>
              <a:rPr lang="es-ES" sz="3600" dirty="0"/>
              <a:t> </a:t>
            </a:r>
            <a:endParaRPr lang="es-CO" sz="3600" dirty="0"/>
          </a:p>
        </p:txBody>
      </p:sp>
    </p:spTree>
    <p:extLst>
      <p:ext uri="{BB962C8B-B14F-4D97-AF65-F5344CB8AC3E}">
        <p14:creationId xmlns:p14="http://schemas.microsoft.com/office/powerpoint/2010/main" val="15737692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31064" y="1283371"/>
            <a:ext cx="10934163" cy="3416320"/>
          </a:xfrm>
          <a:prstGeom prst="rect">
            <a:avLst/>
          </a:prstGeom>
          <a:ln>
            <a:solidFill>
              <a:schemeClr val="tx1"/>
            </a:solidFill>
          </a:ln>
        </p:spPr>
        <p:txBody>
          <a:bodyPr wrap="square">
            <a:spAutoFit/>
          </a:bodyPr>
          <a:lstStyle/>
          <a:p>
            <a:pPr algn="ctr"/>
            <a:r>
              <a:rPr lang="es-ES" sz="3600" b="1" dirty="0" smtClean="0"/>
              <a:t>VISIÓN</a:t>
            </a:r>
            <a:r>
              <a:rPr lang="es-ES" sz="3600" b="1" dirty="0"/>
              <a:t>	</a:t>
            </a:r>
            <a:endParaRPr lang="es-ES" sz="3600" b="1" dirty="0" smtClean="0"/>
          </a:p>
          <a:p>
            <a:pPr algn="just"/>
            <a:endParaRPr lang="es-CO" sz="3600" dirty="0"/>
          </a:p>
          <a:p>
            <a:pPr algn="just"/>
            <a:r>
              <a:rPr lang="es-CO" sz="3600" dirty="0"/>
              <a:t>Vemos a las organizaciones del Departamento como una gran comunidad de convivencia y amor, trabajando unidos para el logro de sus sueños de los procesos económicos, políticos, culturales y sociales .</a:t>
            </a:r>
          </a:p>
        </p:txBody>
      </p:sp>
    </p:spTree>
    <p:extLst>
      <p:ext uri="{BB962C8B-B14F-4D97-AF65-F5344CB8AC3E}">
        <p14:creationId xmlns:p14="http://schemas.microsoft.com/office/powerpoint/2010/main" val="18524955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618186" y="399245"/>
            <a:ext cx="10998558" cy="5632311"/>
          </a:xfrm>
          <a:prstGeom prst="rect">
            <a:avLst/>
          </a:prstGeom>
          <a:ln>
            <a:solidFill>
              <a:schemeClr val="tx1"/>
            </a:solidFill>
          </a:ln>
        </p:spPr>
        <p:txBody>
          <a:bodyPr wrap="square">
            <a:spAutoFit/>
          </a:bodyPr>
          <a:lstStyle/>
          <a:p>
            <a:pPr algn="ctr"/>
            <a:r>
              <a:rPr lang="es-ES" sz="3600" b="1" dirty="0"/>
              <a:t>QUIENES SOMOS COMO </a:t>
            </a:r>
            <a:r>
              <a:rPr lang="es-ES" sz="3600" b="1" dirty="0" smtClean="0"/>
              <a:t>PROGRAMA</a:t>
            </a:r>
            <a:endParaRPr lang="es-CO" sz="3600" dirty="0"/>
          </a:p>
          <a:p>
            <a:pPr algn="just"/>
            <a:r>
              <a:rPr lang="es-CO" sz="3600" dirty="0"/>
              <a:t>Dentro Secretaria de Gobierno Departamental de la Gobernación de Putumayo, somos un programa dedicado a orientar y fortalecer los procesos que se encuentran dentro del sistema Integrado de Gestión, buscando que las organizaciones comunales de primero y segundo grado apliquen los mecanismos dados en la Ley 743 de 2002 y el Decreto 2350 de 2003, para su mejor funcionamiento a fin de preservar el interés general y la legalidad de sus </a:t>
            </a:r>
            <a:r>
              <a:rPr lang="es-CO" sz="3600" dirty="0" smtClean="0"/>
              <a:t>actuaciones.</a:t>
            </a:r>
            <a:endParaRPr lang="es-CO" sz="3600" dirty="0"/>
          </a:p>
        </p:txBody>
      </p:sp>
    </p:spTree>
    <p:extLst>
      <p:ext uri="{BB962C8B-B14F-4D97-AF65-F5344CB8AC3E}">
        <p14:creationId xmlns:p14="http://schemas.microsoft.com/office/powerpoint/2010/main" val="12590512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a"/>
          <p:cNvGraphicFramePr>
            <a:graphicFrameLocks noGrp="1"/>
          </p:cNvGraphicFramePr>
          <p:nvPr>
            <p:extLst>
              <p:ext uri="{D42A27DB-BD31-4B8C-83A1-F6EECF244321}">
                <p14:modId xmlns:p14="http://schemas.microsoft.com/office/powerpoint/2010/main" val="2999459411"/>
              </p:ext>
            </p:extLst>
          </p:nvPr>
        </p:nvGraphicFramePr>
        <p:xfrm>
          <a:off x="1000987" y="871285"/>
          <a:ext cx="9672034" cy="5091632"/>
        </p:xfrm>
        <a:graphic>
          <a:graphicData uri="http://schemas.openxmlformats.org/drawingml/2006/table">
            <a:tbl>
              <a:tblPr/>
              <a:tblGrid>
                <a:gridCol w="2311177"/>
                <a:gridCol w="2113820"/>
                <a:gridCol w="2278555"/>
                <a:gridCol w="1388010"/>
                <a:gridCol w="1580472"/>
              </a:tblGrid>
              <a:tr h="305976">
                <a:tc>
                  <a:txBody>
                    <a:bodyPr/>
                    <a:lstStyle/>
                    <a:p>
                      <a:pPr algn="ctr"/>
                      <a:r>
                        <a:rPr lang="es-ES" sz="1800" b="1" cap="all" dirty="0">
                          <a:effectLst/>
                          <a:latin typeface="Arial Narrow"/>
                        </a:rPr>
                        <a:t>MUNICIPIO</a:t>
                      </a:r>
                      <a:endParaRPr lang="es-ES" sz="1800" b="1"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b="1" cap="all" dirty="0">
                          <a:effectLst/>
                          <a:latin typeface="Arial Narrow"/>
                        </a:rPr>
                        <a:t>BARRIOS</a:t>
                      </a:r>
                      <a:endParaRPr lang="es-ES" sz="1800" b="1"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b="1" cap="all" dirty="0">
                          <a:effectLst/>
                          <a:latin typeface="Arial Narrow"/>
                        </a:rPr>
                        <a:t>VEREDAS</a:t>
                      </a:r>
                      <a:endParaRPr lang="es-ES" sz="1800" b="1"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b="1" cap="all" dirty="0">
                          <a:effectLst/>
                          <a:latin typeface="Arial Narrow"/>
                        </a:rPr>
                        <a:t>J.V.C</a:t>
                      </a:r>
                      <a:endParaRPr lang="es-ES" sz="1800" b="1"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b="1" cap="all" dirty="0">
                          <a:effectLst/>
                          <a:latin typeface="Arial Narrow"/>
                        </a:rPr>
                        <a:t>TOTAL</a:t>
                      </a:r>
                      <a:endParaRPr lang="es-ES" sz="1800" b="1" dirty="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28575"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Santiago</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3</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23</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28</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Colón</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6</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3</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19</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Sibundoy</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20</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22</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16</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58</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San Francisco</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6</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26</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8</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40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Mocoa</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57</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56</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66</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180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Villagarzón</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25</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80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26</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131</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431474">
                <a:tc>
                  <a:txBody>
                    <a:bodyPr/>
                    <a:lstStyle/>
                    <a:p>
                      <a:pPr algn="ctr"/>
                      <a:r>
                        <a:rPr lang="es-ES" sz="1800">
                          <a:effectLst/>
                          <a:latin typeface="Arial Narrow"/>
                        </a:rPr>
                        <a:t>Puerto Guzmán</a:t>
                      </a:r>
                      <a:endParaRPr lang="es-ES" sz="180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17</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199</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9</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225</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431474">
                <a:tc>
                  <a:txBody>
                    <a:bodyPr/>
                    <a:lstStyle/>
                    <a:p>
                      <a:pPr algn="ctr"/>
                      <a:r>
                        <a:rPr lang="es-ES" sz="1800" dirty="0">
                          <a:effectLst/>
                          <a:latin typeface="Arial Narrow"/>
                        </a:rPr>
                        <a:t>Puerto Caicedo</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13</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70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85</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Puerto Asís</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smtClean="0">
                          <a:effectLst/>
                          <a:latin typeface="Arial Narrow"/>
                        </a:rPr>
                        <a:t>50</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155</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205</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Orito</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43</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137</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190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431474">
                <a:tc>
                  <a:txBody>
                    <a:bodyPr/>
                    <a:lstStyle/>
                    <a:p>
                      <a:pPr algn="ctr"/>
                      <a:r>
                        <a:rPr lang="es-ES" sz="1800" dirty="0">
                          <a:effectLst/>
                          <a:latin typeface="Arial Narrow"/>
                        </a:rPr>
                        <a:t>Valle del </a:t>
                      </a:r>
                      <a:r>
                        <a:rPr lang="es-ES" sz="1800" dirty="0" err="1">
                          <a:effectLst/>
                          <a:latin typeface="Arial Narrow"/>
                        </a:rPr>
                        <a:t>Guamuèz</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18</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85</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4</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107</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San Miguel</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9</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55</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65</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431474">
                <a:tc>
                  <a:txBody>
                    <a:bodyPr/>
                    <a:lstStyle/>
                    <a:p>
                      <a:pPr algn="ctr"/>
                      <a:r>
                        <a:rPr lang="es-ES" sz="1800" dirty="0">
                          <a:effectLst/>
                          <a:latin typeface="Arial Narrow"/>
                        </a:rPr>
                        <a:t>Puerto Leguizamo</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8</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100</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0</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108</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tile tx="0" ty="0" sx="100000" sy="100000" flip="none" algn="tl"/>
                    </a:blipFill>
                  </a:tcPr>
                </a:tc>
              </a:tr>
              <a:tr h="305976">
                <a:tc>
                  <a:txBody>
                    <a:bodyPr/>
                    <a:lstStyle/>
                    <a:p>
                      <a:pPr algn="ctr"/>
                      <a:r>
                        <a:rPr lang="es-ES" sz="1800" dirty="0">
                          <a:effectLst/>
                          <a:latin typeface="Arial Narrow"/>
                        </a:rPr>
                        <a:t>Total</a:t>
                      </a:r>
                      <a:endParaRPr lang="es-ES" sz="1800" dirty="0">
                        <a:effectLst/>
                        <a:latin typeface="Calibri"/>
                      </a:endParaRPr>
                    </a:p>
                  </a:txBody>
                  <a:tcPr marL="68580" marR="68580" marT="0" marB="0">
                    <a:lnL w="28575"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275</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1017</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a:effectLst/>
                          <a:latin typeface="Arial Narrow"/>
                        </a:rPr>
                        <a:t>147</a:t>
                      </a:r>
                      <a:endParaRPr lang="es-ES" sz="1800">
                        <a:effectLst/>
                        <a:latin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blipFill>
                      <a:blip r:embed="rId2"/>
                      <a:tile tx="0" ty="0" sx="100000" sy="100000" flip="none" algn="tl"/>
                    </a:blipFill>
                  </a:tcPr>
                </a:tc>
                <a:tc>
                  <a:txBody>
                    <a:bodyPr/>
                    <a:lstStyle/>
                    <a:p>
                      <a:pPr algn="ctr"/>
                      <a:r>
                        <a:rPr lang="es-ES" sz="1800" dirty="0">
                          <a:effectLst/>
                          <a:latin typeface="Arial Narrow"/>
                        </a:rPr>
                        <a:t>1439</a:t>
                      </a:r>
                      <a:endParaRPr lang="es-ES" sz="1800" dirty="0">
                        <a:effectLst/>
                        <a:latin typeface="Calibri"/>
                      </a:endParaRPr>
                    </a:p>
                  </a:txBody>
                  <a:tcPr marL="68580" marR="68580" marT="0" marB="0">
                    <a:lnL w="12700" cap="flat" cmpd="sng" algn="ctr">
                      <a:solidFill>
                        <a:srgbClr val="000000"/>
                      </a:solidFill>
                      <a:prstDash val="solid"/>
                      <a:round/>
                      <a:headEnd type="none" w="med" len="med"/>
                      <a:tailEnd type="none" w="med" len="med"/>
                    </a:lnL>
                    <a:lnR w="28575"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dbl" algn="ctr">
                      <a:solidFill>
                        <a:srgbClr val="000000"/>
                      </a:solidFill>
                      <a:prstDash val="solid"/>
                      <a:round/>
                      <a:headEnd type="none" w="med" len="med"/>
                      <a:tailEnd type="none" w="med" len="med"/>
                    </a:lnB>
                    <a:blipFill>
                      <a:blip r:embed="rId2"/>
                      <a:tile tx="0" ty="0" sx="100000" sy="100000" flip="none" algn="tl"/>
                    </a:blipFill>
                  </a:tcPr>
                </a:tc>
              </a:tr>
            </a:tbl>
          </a:graphicData>
        </a:graphic>
      </p:graphicFrame>
      <p:sp>
        <p:nvSpPr>
          <p:cNvPr id="4" name="Rectangle 1"/>
          <p:cNvSpPr>
            <a:spLocks noChangeArrowheads="1"/>
          </p:cNvSpPr>
          <p:nvPr/>
        </p:nvSpPr>
        <p:spPr bwMode="auto">
          <a:xfrm>
            <a:off x="237571" y="223111"/>
            <a:ext cx="1119886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es-ES" sz="3200" b="1" dirty="0" smtClean="0"/>
              <a:t>DATOS ABIERTOS NUMERO DE ORGANISMOS COMUNALES</a:t>
            </a:r>
            <a:endParaRPr kumimoji="0" lang="es-ES" sz="32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8911335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3 CuadroTexto"/>
          <p:cNvSpPr txBox="1"/>
          <p:nvPr/>
        </p:nvSpPr>
        <p:spPr>
          <a:xfrm>
            <a:off x="2136820" y="173904"/>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pic>
        <p:nvPicPr>
          <p:cNvPr id="1027" name="Picture 3" descr="C:\Users\scanner2.gobierno\Desktop\fotos\20180220_09594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9534" y="820235"/>
            <a:ext cx="4651687" cy="5093594"/>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1031" name="Picture 7" descr="C:\Users\scanner2.gobierno\Desktop\fotos\20180220_10575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6552" y="1575584"/>
            <a:ext cx="6053071" cy="3910815"/>
          </a:xfrm>
          <a:prstGeom prst="rect">
            <a:avLst/>
          </a:prstGeom>
          <a:noFill/>
          <a:effectLst>
            <a:glow rad="101600">
              <a:schemeClr val="accent6">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 name="1 CuadroTexto"/>
          <p:cNvSpPr txBox="1"/>
          <p:nvPr/>
        </p:nvSpPr>
        <p:spPr>
          <a:xfrm>
            <a:off x="7380112" y="5619757"/>
            <a:ext cx="3412384" cy="461665"/>
          </a:xfrm>
          <a:prstGeom prst="rect">
            <a:avLst/>
          </a:prstGeom>
          <a:noFill/>
        </p:spPr>
        <p:txBody>
          <a:bodyPr wrap="square" rtlCol="0">
            <a:spAutoFit/>
          </a:bodyPr>
          <a:lstStyle/>
          <a:p>
            <a:r>
              <a:rPr lang="es-CO" sz="2400" b="1" dirty="0" smtClean="0"/>
              <a:t>12 de abril de 2018</a:t>
            </a:r>
            <a:endParaRPr lang="es-CO" sz="2400" b="1" dirty="0"/>
          </a:p>
        </p:txBody>
      </p:sp>
      <p:sp>
        <p:nvSpPr>
          <p:cNvPr id="10" name="9 CuadroTexto"/>
          <p:cNvSpPr txBox="1"/>
          <p:nvPr/>
        </p:nvSpPr>
        <p:spPr>
          <a:xfrm>
            <a:off x="5564191" y="801196"/>
            <a:ext cx="5630215" cy="646331"/>
          </a:xfrm>
          <a:prstGeom prst="rect">
            <a:avLst/>
          </a:prstGeom>
          <a:noFill/>
        </p:spPr>
        <p:txBody>
          <a:bodyPr wrap="square" rtlCol="0">
            <a:spAutoFit/>
          </a:bodyPr>
          <a:lstStyle/>
          <a:p>
            <a:pPr algn="ctr"/>
            <a:r>
              <a:rPr lang="es-CO" b="1" dirty="0" smtClean="0"/>
              <a:t>Inspección , Vigilancia y Control Juntas de Acción de Municipio de Villagarzón </a:t>
            </a:r>
            <a:endParaRPr lang="es-CO" b="1" dirty="0"/>
          </a:p>
        </p:txBody>
      </p:sp>
    </p:spTree>
    <p:extLst>
      <p:ext uri="{BB962C8B-B14F-4D97-AF65-F5344CB8AC3E}">
        <p14:creationId xmlns:p14="http://schemas.microsoft.com/office/powerpoint/2010/main" val="32774628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scanner2.gobierno\Desktop\fotos\20180220_15244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26559" y="1145232"/>
            <a:ext cx="4988414" cy="3536235"/>
          </a:xfrm>
          <a:prstGeom prst="rect">
            <a:avLst/>
          </a:prstGeom>
          <a:noFill/>
          <a:effectLst>
            <a:glow rad="139700">
              <a:schemeClr val="accent5">
                <a:satMod val="175000"/>
                <a:alpha val="40000"/>
              </a:schemeClr>
            </a:glow>
          </a:effectLst>
          <a:extLst>
            <a:ext uri="{909E8E84-426E-40DD-AFC4-6F175D3DCCD1}">
              <a14:hiddenFill xmlns:a14="http://schemas.microsoft.com/office/drawing/2010/main">
                <a:solidFill>
                  <a:srgbClr val="FFFFFF"/>
                </a:solidFill>
              </a14:hiddenFill>
            </a:ext>
          </a:extLst>
        </p:spPr>
      </p:pic>
      <p:sp>
        <p:nvSpPr>
          <p:cNvPr id="5" name="3 CuadroTexto"/>
          <p:cNvSpPr txBox="1"/>
          <p:nvPr/>
        </p:nvSpPr>
        <p:spPr>
          <a:xfrm>
            <a:off x="1995153" y="178484"/>
            <a:ext cx="7278154"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7" name="6 CuadroTexto"/>
          <p:cNvSpPr txBox="1"/>
          <p:nvPr/>
        </p:nvSpPr>
        <p:spPr>
          <a:xfrm>
            <a:off x="1416677" y="4861771"/>
            <a:ext cx="9813701" cy="1200329"/>
          </a:xfrm>
          <a:prstGeom prst="rect">
            <a:avLst/>
          </a:prstGeom>
          <a:noFill/>
        </p:spPr>
        <p:txBody>
          <a:bodyPr wrap="square" rtlCol="0">
            <a:spAutoFit/>
          </a:bodyPr>
          <a:lstStyle/>
          <a:p>
            <a:pPr algn="ctr"/>
            <a:r>
              <a:rPr lang="es-CO" sz="3600" b="1" dirty="0" smtClean="0"/>
              <a:t>Inspección , Vigilancia y Control Juntas de Acción de Municipio de Villagarzón </a:t>
            </a:r>
            <a:endParaRPr lang="es-CO" sz="3600" b="1" dirty="0"/>
          </a:p>
        </p:txBody>
      </p:sp>
      <p:sp>
        <p:nvSpPr>
          <p:cNvPr id="8" name="7 CuadroTexto"/>
          <p:cNvSpPr txBox="1"/>
          <p:nvPr/>
        </p:nvSpPr>
        <p:spPr>
          <a:xfrm>
            <a:off x="4233116" y="683567"/>
            <a:ext cx="2802228" cy="461665"/>
          </a:xfrm>
          <a:prstGeom prst="rect">
            <a:avLst/>
          </a:prstGeom>
          <a:noFill/>
        </p:spPr>
        <p:txBody>
          <a:bodyPr wrap="square" rtlCol="0">
            <a:spAutoFit/>
          </a:bodyPr>
          <a:lstStyle/>
          <a:p>
            <a:r>
              <a:rPr lang="es-CO" sz="2400" b="1" dirty="0" smtClean="0"/>
              <a:t>12 de abril de 2018</a:t>
            </a:r>
            <a:endParaRPr lang="es-CO" sz="2400" b="1" dirty="0"/>
          </a:p>
        </p:txBody>
      </p:sp>
      <p:pic>
        <p:nvPicPr>
          <p:cNvPr id="9" name="Picture 2" descr="C:\Users\scanner2.gobierno\Desktop\fotos\20180220_16574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700" y="1145232"/>
            <a:ext cx="5177307" cy="3444122"/>
          </a:xfrm>
          <a:prstGeom prst="rect">
            <a:avLst/>
          </a:prstGeom>
          <a:noFill/>
          <a:effectLst>
            <a:glow rad="1397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8483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56823" y="338704"/>
            <a:ext cx="11320529" cy="5509200"/>
          </a:xfrm>
          <a:prstGeom prst="rect">
            <a:avLst/>
          </a:prstGeom>
          <a:ln>
            <a:solidFill>
              <a:schemeClr val="tx1"/>
            </a:solidFill>
          </a:ln>
        </p:spPr>
        <p:txBody>
          <a:bodyPr wrap="square">
            <a:spAutoFit/>
          </a:bodyPr>
          <a:lstStyle/>
          <a:p>
            <a:pPr lvl="0" algn="ctr"/>
            <a:r>
              <a:rPr lang="es-CO" sz="3200" b="1" dirty="0"/>
              <a:t>CONTACTOS</a:t>
            </a:r>
            <a:endParaRPr lang="es-CO" sz="3200" dirty="0"/>
          </a:p>
          <a:p>
            <a:pPr algn="ctr"/>
            <a:r>
              <a:rPr lang="es-CO" sz="3200" dirty="0"/>
              <a:t> </a:t>
            </a:r>
          </a:p>
          <a:p>
            <a:pPr algn="ctr"/>
            <a:r>
              <a:rPr lang="es-CO" sz="3200" b="1" dirty="0" smtClean="0"/>
              <a:t>Secretaría de Gobierno Departamental</a:t>
            </a:r>
            <a:r>
              <a:rPr lang="es-CO" sz="3200" dirty="0" smtClean="0"/>
              <a:t>.</a:t>
            </a:r>
          </a:p>
          <a:p>
            <a:pPr algn="ctr"/>
            <a:r>
              <a:rPr lang="es-CO" sz="3200" dirty="0" smtClean="0"/>
              <a:t>Doc. Luz Dary Ortega Jamioy</a:t>
            </a:r>
            <a:endParaRPr lang="es-CO" sz="3200" dirty="0"/>
          </a:p>
          <a:p>
            <a:pPr algn="ctr"/>
            <a:r>
              <a:rPr lang="es-CO" sz="3200" b="1" dirty="0"/>
              <a:t>L</a:t>
            </a:r>
            <a:r>
              <a:rPr lang="es-CO" sz="3200" b="1" dirty="0" smtClean="0"/>
              <a:t>íder del programa</a:t>
            </a:r>
          </a:p>
          <a:p>
            <a:pPr algn="ctr"/>
            <a:r>
              <a:rPr lang="es-CO" sz="3200" dirty="0"/>
              <a:t>Gloria Alexis Cadena </a:t>
            </a:r>
            <a:r>
              <a:rPr lang="es-CO" sz="3200" dirty="0" err="1" smtClean="0"/>
              <a:t>Bermeo</a:t>
            </a:r>
            <a:endParaRPr lang="es-CO" sz="3200" dirty="0" smtClean="0"/>
          </a:p>
          <a:p>
            <a:pPr algn="ctr"/>
            <a:r>
              <a:rPr lang="es-CO" sz="3200" b="1" dirty="0" smtClean="0"/>
              <a:t>Correo </a:t>
            </a:r>
            <a:r>
              <a:rPr lang="es-CO" sz="3200" b="1" dirty="0"/>
              <a:t>electrónico</a:t>
            </a:r>
            <a:r>
              <a:rPr lang="es-CO" sz="3200" dirty="0"/>
              <a:t>: </a:t>
            </a:r>
            <a:r>
              <a:rPr lang="es-CO" sz="3200" u="sng" dirty="0" smtClean="0">
                <a:hlinkClick r:id="rId2"/>
              </a:rPr>
              <a:t>gobierno@putumayo.gov.co</a:t>
            </a:r>
            <a:endParaRPr lang="es-CO" sz="3200" u="sng" dirty="0" smtClean="0"/>
          </a:p>
          <a:p>
            <a:pPr algn="ctr"/>
            <a:r>
              <a:rPr lang="es-CO" sz="3200" b="1" dirty="0" smtClean="0"/>
              <a:t>Teléfono </a:t>
            </a:r>
            <a:r>
              <a:rPr lang="es-CO" sz="3200" b="1" dirty="0"/>
              <a:t>institucional</a:t>
            </a:r>
            <a:r>
              <a:rPr lang="es-CO" sz="3200" dirty="0"/>
              <a:t>:</a:t>
            </a:r>
            <a:r>
              <a:rPr lang="es-CO" sz="3200" b="1" dirty="0"/>
              <a:t> </a:t>
            </a:r>
            <a:r>
              <a:rPr lang="es-CO" sz="3200" dirty="0" smtClean="0"/>
              <a:t>Celular </a:t>
            </a:r>
            <a:r>
              <a:rPr lang="es-CO" sz="3200" dirty="0"/>
              <a:t>(+</a:t>
            </a:r>
            <a:r>
              <a:rPr lang="es-CO" sz="3200" dirty="0" smtClean="0"/>
              <a:t>57) </a:t>
            </a:r>
            <a:r>
              <a:rPr lang="es-CO" sz="3200" dirty="0"/>
              <a:t>3173716407</a:t>
            </a:r>
            <a:r>
              <a:rPr lang="es-CO" sz="3200" dirty="0" smtClean="0"/>
              <a:t> </a:t>
            </a:r>
          </a:p>
          <a:p>
            <a:pPr algn="ctr"/>
            <a:r>
              <a:rPr lang="es-CO" sz="3200" dirty="0" smtClean="0"/>
              <a:t> </a:t>
            </a:r>
            <a:r>
              <a:rPr lang="es-CO" sz="3200" dirty="0"/>
              <a:t>▪  Fax: 4295196</a:t>
            </a:r>
          </a:p>
          <a:p>
            <a:pPr algn="ctr"/>
            <a:r>
              <a:rPr lang="es-CO" sz="3200" b="1" dirty="0"/>
              <a:t>Dirección</a:t>
            </a:r>
            <a:r>
              <a:rPr lang="es-CO" sz="3200" dirty="0"/>
              <a:t>: Carrera 10 N° 9 – 00 Instalaciones antigua </a:t>
            </a:r>
            <a:r>
              <a:rPr lang="es-CO" sz="3200" dirty="0" smtClean="0"/>
              <a:t>Licorera</a:t>
            </a:r>
            <a:endParaRPr lang="es-CO" sz="2800" dirty="0" smtClean="0"/>
          </a:p>
          <a:p>
            <a:pPr algn="ctr"/>
            <a:r>
              <a:rPr lang="es-CO" sz="2800" dirty="0" smtClean="0"/>
              <a:t> </a:t>
            </a:r>
            <a:r>
              <a:rPr lang="es-CO" sz="3200" dirty="0" smtClean="0"/>
              <a:t>Código </a:t>
            </a:r>
            <a:r>
              <a:rPr lang="es-CO" sz="3200" dirty="0"/>
              <a:t>Postal: </a:t>
            </a:r>
            <a:r>
              <a:rPr lang="es-CO" sz="3200" dirty="0" smtClean="0"/>
              <a:t>860001</a:t>
            </a:r>
            <a:r>
              <a:rPr lang="es-CO" sz="3200" dirty="0"/>
              <a:t> </a:t>
            </a:r>
          </a:p>
        </p:txBody>
      </p:sp>
    </p:spTree>
    <p:extLst>
      <p:ext uri="{BB962C8B-B14F-4D97-AF65-F5344CB8AC3E}">
        <p14:creationId xmlns:p14="http://schemas.microsoft.com/office/powerpoint/2010/main" val="26630310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824249" y="554624"/>
            <a:ext cx="10303098" cy="646331"/>
          </a:xfrm>
          <a:prstGeom prst="rect">
            <a:avLst/>
          </a:prstGeom>
        </p:spPr>
        <p:txBody>
          <a:bodyPr wrap="square">
            <a:spAutoFit/>
          </a:bodyPr>
          <a:lstStyle/>
          <a:p>
            <a:pPr algn="ctr"/>
            <a:r>
              <a:rPr lang="es-ES" sz="3600" b="1" dirty="0" smtClean="0">
                <a:latin typeface="Arial" panose="020B0604020202020204" pitchFamily="34" charset="0"/>
                <a:cs typeface="Arial" panose="020B0604020202020204" pitchFamily="34" charset="0"/>
              </a:rPr>
              <a:t>PROGRAMA GESTION DEL RIESGO</a:t>
            </a:r>
            <a:endParaRPr lang="es-ES" sz="3600" dirty="0">
              <a:latin typeface="Arial" panose="020B0604020202020204" pitchFamily="34" charset="0"/>
              <a:cs typeface="Arial" panose="020B0604020202020204" pitchFamily="34" charset="0"/>
            </a:endParaRPr>
          </a:p>
        </p:txBody>
      </p:sp>
      <p:sp>
        <p:nvSpPr>
          <p:cNvPr id="3" name="2 CuadroTexto"/>
          <p:cNvSpPr txBox="1"/>
          <p:nvPr/>
        </p:nvSpPr>
        <p:spPr>
          <a:xfrm>
            <a:off x="579550" y="1950323"/>
            <a:ext cx="10637950" cy="2308324"/>
          </a:xfrm>
          <a:prstGeom prst="rect">
            <a:avLst/>
          </a:prstGeom>
          <a:noFill/>
          <a:ln>
            <a:solidFill>
              <a:schemeClr val="tx1"/>
            </a:solidFill>
          </a:ln>
        </p:spPr>
        <p:txBody>
          <a:bodyPr wrap="square" rtlCol="0">
            <a:spAutoFit/>
          </a:bodyPr>
          <a:lstStyle/>
          <a:p>
            <a:pPr algn="just"/>
            <a:r>
              <a:rPr lang="es-ES" sz="3600" dirty="0"/>
              <a:t>La Gestión de riesgo es un proceso social y tiene como propósito Contribuir a la seguridad, el bienestar, la calidad de vida de las personas y al desarrollo sostenible en el departamento del </a:t>
            </a:r>
            <a:r>
              <a:rPr lang="es-ES" sz="3600" dirty="0" smtClean="0"/>
              <a:t>Putumayo.</a:t>
            </a:r>
            <a:endParaRPr lang="es-CO" sz="3600" dirty="0"/>
          </a:p>
        </p:txBody>
      </p:sp>
    </p:spTree>
    <p:extLst>
      <p:ext uri="{BB962C8B-B14F-4D97-AF65-F5344CB8AC3E}">
        <p14:creationId xmlns:p14="http://schemas.microsoft.com/office/powerpoint/2010/main" val="2004620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37882" y="226478"/>
            <a:ext cx="11153102" cy="6001643"/>
          </a:xfrm>
          <a:prstGeom prst="rect">
            <a:avLst/>
          </a:prstGeom>
          <a:ln>
            <a:solidFill>
              <a:schemeClr val="tx1"/>
            </a:solidFill>
          </a:ln>
        </p:spPr>
        <p:txBody>
          <a:bodyPr wrap="square">
            <a:spAutoFit/>
          </a:bodyPr>
          <a:lstStyle/>
          <a:p>
            <a:pPr lvl="0" algn="just"/>
            <a:r>
              <a:rPr lang="es-CO" sz="2400" dirty="0" smtClean="0"/>
              <a:t>3. Acompañar </a:t>
            </a:r>
            <a:r>
              <a:rPr lang="es-CO" sz="2400" dirty="0"/>
              <a:t>a los puntos focales en la dinamización de la política pública al interior de las diferentes secretarías de la Gobernación</a:t>
            </a:r>
            <a:r>
              <a:rPr lang="es-CO" sz="2400" dirty="0" smtClean="0"/>
              <a:t>.</a:t>
            </a:r>
          </a:p>
          <a:p>
            <a:pPr lvl="0" algn="just"/>
            <a:endParaRPr lang="es-CO" sz="2400" dirty="0"/>
          </a:p>
          <a:p>
            <a:pPr lvl="0" algn="just"/>
            <a:r>
              <a:rPr lang="es-CO" sz="2400" dirty="0" smtClean="0"/>
              <a:t>4. Acompañar </a:t>
            </a:r>
            <a:r>
              <a:rPr lang="es-CO" sz="2400" dirty="0"/>
              <a:t>al Gobernador como Secretario técnico del Comité Departamental de Justicia Transicional y al Secretario de Gobierno en la Secretaria Técnica del Subcomité de Prevención, Protección y Garantías de no Repetición</a:t>
            </a:r>
            <a:r>
              <a:rPr lang="es-CO" sz="2400" dirty="0" smtClean="0"/>
              <a:t>.</a:t>
            </a:r>
          </a:p>
          <a:p>
            <a:pPr lvl="0" algn="just"/>
            <a:endParaRPr lang="es-CO" sz="2400" dirty="0"/>
          </a:p>
          <a:p>
            <a:pPr lvl="0" algn="just"/>
            <a:r>
              <a:rPr lang="es-CO" sz="2400" dirty="0" smtClean="0"/>
              <a:t>5.Acordar </a:t>
            </a:r>
            <a:r>
              <a:rPr lang="es-CO" sz="2400" dirty="0"/>
              <a:t>con las secretarias de Planeación y Hacienda la flexibilización y municipalización de los proyectos de inversión</a:t>
            </a:r>
            <a:r>
              <a:rPr lang="es-CO" sz="2400" dirty="0" smtClean="0"/>
              <a:t>.</a:t>
            </a:r>
          </a:p>
          <a:p>
            <a:pPr lvl="0" algn="just"/>
            <a:endParaRPr lang="es-CO" sz="2400" dirty="0"/>
          </a:p>
          <a:p>
            <a:pPr algn="just"/>
            <a:r>
              <a:rPr lang="es-CO" sz="2400" dirty="0" smtClean="0"/>
              <a:t>6. Acompañar </a:t>
            </a:r>
            <a:r>
              <a:rPr lang="es-CO" sz="2400" dirty="0"/>
              <a:t>a las Secretarias de Despacho y sus respectivos puntos focales en la generación de estrategias para la coordinación y articulación de los proyectos entre los municipios y el Departamento</a:t>
            </a:r>
            <a:r>
              <a:rPr lang="es-CO" sz="2400" dirty="0" smtClean="0"/>
              <a:t>.</a:t>
            </a:r>
          </a:p>
          <a:p>
            <a:pPr algn="just"/>
            <a:endParaRPr lang="es-CO" sz="2400" dirty="0"/>
          </a:p>
          <a:p>
            <a:pPr algn="just"/>
            <a:r>
              <a:rPr lang="es-CO" sz="2400" dirty="0" smtClean="0"/>
              <a:t>7. Generar </a:t>
            </a:r>
            <a:r>
              <a:rPr lang="es-CO" sz="2400" dirty="0"/>
              <a:t>canales de comunicación entre las instituciones y entidades Nacionales, Departamentales, Municipales y la Gobernación.</a:t>
            </a:r>
          </a:p>
        </p:txBody>
      </p:sp>
    </p:spTree>
    <p:extLst>
      <p:ext uri="{BB962C8B-B14F-4D97-AF65-F5344CB8AC3E}">
        <p14:creationId xmlns:p14="http://schemas.microsoft.com/office/powerpoint/2010/main" val="13969519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476517" y="940158"/>
            <a:ext cx="11101589" cy="3785652"/>
          </a:xfrm>
          <a:prstGeom prst="rect">
            <a:avLst/>
          </a:prstGeom>
          <a:ln>
            <a:solidFill>
              <a:schemeClr val="tx1"/>
            </a:solidFill>
          </a:ln>
        </p:spPr>
        <p:txBody>
          <a:bodyPr wrap="square">
            <a:spAutoFit/>
          </a:bodyPr>
          <a:lstStyle/>
          <a:p>
            <a:pPr algn="ctr"/>
            <a:r>
              <a:rPr lang="es-CO" sz="4000" b="1" dirty="0" smtClean="0"/>
              <a:t>QUIENES SOMOS COMO PROGRAMA</a:t>
            </a:r>
          </a:p>
          <a:p>
            <a:pPr algn="just"/>
            <a:endParaRPr lang="es-CO" sz="4000" dirty="0"/>
          </a:p>
          <a:p>
            <a:pPr algn="just"/>
            <a:r>
              <a:rPr lang="es-CO" sz="4000" dirty="0" smtClean="0"/>
              <a:t>Un </a:t>
            </a:r>
            <a:r>
              <a:rPr lang="es-CO" sz="4000" dirty="0"/>
              <a:t>grupo de </a:t>
            </a:r>
            <a:r>
              <a:rPr lang="es-CO" sz="4000" dirty="0" smtClean="0"/>
              <a:t>personas </a:t>
            </a:r>
            <a:r>
              <a:rPr lang="es-CO" sz="4000" dirty="0"/>
              <a:t>comprometidos con la gestión de riesgo de desastres, que implementa acciones en el marco de las competencias y responsabilidades establecidas en la Ley 1523 de 2012.</a:t>
            </a:r>
          </a:p>
        </p:txBody>
      </p:sp>
    </p:spTree>
    <p:extLst>
      <p:ext uri="{BB962C8B-B14F-4D97-AF65-F5344CB8AC3E}">
        <p14:creationId xmlns:p14="http://schemas.microsoft.com/office/powerpoint/2010/main" val="37597873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8" y="1504027"/>
            <a:ext cx="11262289" cy="4239949"/>
          </a:xfrm>
          <a:prstGeom prst="round2DiagRect">
            <a:avLst>
              <a:gd name="adj1" fmla="val 16667"/>
              <a:gd name="adj2" fmla="val 0"/>
            </a:avLst>
          </a:prstGeom>
          <a:ln w="88900" cap="sq">
            <a:solidFill>
              <a:srgbClr val="FFFFFF"/>
            </a:solidFill>
            <a:miter lim="800000"/>
          </a:ln>
          <a:effectLst>
            <a:glow rad="228600">
              <a:schemeClr val="accent6">
                <a:satMod val="175000"/>
                <a:alpha val="40000"/>
              </a:schemeClr>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sp>
        <p:nvSpPr>
          <p:cNvPr id="2" name="1 Rectángulo"/>
          <p:cNvSpPr/>
          <p:nvPr/>
        </p:nvSpPr>
        <p:spPr>
          <a:xfrm>
            <a:off x="1815921" y="681438"/>
            <a:ext cx="8075054" cy="646331"/>
          </a:xfrm>
          <a:prstGeom prst="rect">
            <a:avLst/>
          </a:prstGeom>
        </p:spPr>
        <p:txBody>
          <a:bodyPr wrap="square">
            <a:spAutoFit/>
          </a:bodyPr>
          <a:lstStyle/>
          <a:p>
            <a:pPr algn="ctr"/>
            <a:r>
              <a:rPr lang="es-CO" sz="3600" b="1" dirty="0"/>
              <a:t>PROYECTO 2017 Y 2018</a:t>
            </a:r>
          </a:p>
        </p:txBody>
      </p:sp>
    </p:spTree>
    <p:extLst>
      <p:ext uri="{BB962C8B-B14F-4D97-AF65-F5344CB8AC3E}">
        <p14:creationId xmlns:p14="http://schemas.microsoft.com/office/powerpoint/2010/main" val="24643035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957589" y="180220"/>
            <a:ext cx="7173532"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pic>
        <p:nvPicPr>
          <p:cNvPr id="9" name="8 Imagen"/>
          <p:cNvPicPr/>
          <p:nvPr/>
        </p:nvPicPr>
        <p:blipFill>
          <a:blip r:embed="rId2">
            <a:extLst>
              <a:ext uri="{28A0092B-C50C-407E-A947-70E740481C1C}">
                <a14:useLocalDpi xmlns:a14="http://schemas.microsoft.com/office/drawing/2010/main" val="0"/>
              </a:ext>
            </a:extLst>
          </a:blip>
          <a:srcRect/>
          <a:stretch>
            <a:fillRect/>
          </a:stretch>
        </p:blipFill>
        <p:spPr bwMode="auto">
          <a:xfrm>
            <a:off x="669700" y="1313645"/>
            <a:ext cx="5847009" cy="4134118"/>
          </a:xfrm>
          <a:prstGeom prst="ellipse">
            <a:avLst/>
          </a:prstGeom>
          <a:ln>
            <a:noFill/>
          </a:ln>
          <a:effectLst>
            <a:glow rad="228600">
              <a:schemeClr val="accent5">
                <a:satMod val="175000"/>
                <a:alpha val="40000"/>
              </a:schemeClr>
            </a:glow>
            <a:softEdge rad="112500"/>
          </a:effectLst>
        </p:spPr>
      </p:pic>
      <p:sp>
        <p:nvSpPr>
          <p:cNvPr id="3" name="2 Rectángulo"/>
          <p:cNvSpPr/>
          <p:nvPr/>
        </p:nvSpPr>
        <p:spPr>
          <a:xfrm>
            <a:off x="7089913" y="2218024"/>
            <a:ext cx="4492487" cy="1938992"/>
          </a:xfrm>
          <a:prstGeom prst="rect">
            <a:avLst/>
          </a:prstGeom>
        </p:spPr>
        <p:txBody>
          <a:bodyPr wrap="square">
            <a:spAutoFit/>
          </a:bodyPr>
          <a:lstStyle/>
          <a:p>
            <a:pPr algn="ctr"/>
            <a:r>
              <a:rPr lang="es-CO" sz="4000" b="1" i="1" dirty="0"/>
              <a:t>Capacitación Primeros </a:t>
            </a:r>
            <a:r>
              <a:rPr lang="es-CO" sz="4000" b="1" i="1" dirty="0" smtClean="0"/>
              <a:t>Auxilios</a:t>
            </a:r>
          </a:p>
          <a:p>
            <a:pPr algn="ctr"/>
            <a:r>
              <a:rPr lang="es-CO" sz="4000" b="1" i="1" dirty="0" smtClean="0"/>
              <a:t> </a:t>
            </a:r>
            <a:r>
              <a:rPr lang="es-CO" sz="4000" b="1" i="1" dirty="0"/>
              <a:t>Psicológicos INPEC</a:t>
            </a:r>
            <a:endParaRPr lang="es-CO" sz="4000" dirty="0"/>
          </a:p>
        </p:txBody>
      </p:sp>
    </p:spTree>
    <p:extLst>
      <p:ext uri="{BB962C8B-B14F-4D97-AF65-F5344CB8AC3E}">
        <p14:creationId xmlns:p14="http://schemas.microsoft.com/office/powerpoint/2010/main" val="18361113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4353059" y="1094704"/>
            <a:ext cx="7134896" cy="4443211"/>
          </a:xfrm>
          <a:prstGeom prst="ellipse">
            <a:avLst/>
          </a:prstGeom>
          <a:ln w="63500" cap="rnd">
            <a:solidFill>
              <a:srgbClr val="333333"/>
            </a:solidFill>
          </a:ln>
          <a:effectLst>
            <a:glow rad="228600">
              <a:schemeClr val="accent6">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5" name="4 CuadroTexto"/>
          <p:cNvSpPr txBox="1"/>
          <p:nvPr/>
        </p:nvSpPr>
        <p:spPr>
          <a:xfrm>
            <a:off x="1957589" y="180220"/>
            <a:ext cx="7173532"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6" name="5 Rectángulo"/>
          <p:cNvSpPr/>
          <p:nvPr/>
        </p:nvSpPr>
        <p:spPr>
          <a:xfrm>
            <a:off x="560993" y="1750385"/>
            <a:ext cx="3315548" cy="2862322"/>
          </a:xfrm>
          <a:prstGeom prst="rect">
            <a:avLst/>
          </a:prstGeom>
        </p:spPr>
        <p:txBody>
          <a:bodyPr wrap="square">
            <a:spAutoFit/>
          </a:bodyPr>
          <a:lstStyle/>
          <a:p>
            <a:pPr algn="ctr"/>
            <a:r>
              <a:rPr lang="es-CO" sz="3600" b="1" dirty="0"/>
              <a:t>Capacitación Primeros Auxilios Psicológicos Cruz Roja</a:t>
            </a:r>
          </a:p>
        </p:txBody>
      </p:sp>
    </p:spTree>
    <p:extLst>
      <p:ext uri="{BB962C8B-B14F-4D97-AF65-F5344CB8AC3E}">
        <p14:creationId xmlns:p14="http://schemas.microsoft.com/office/powerpoint/2010/main" val="5047969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2331077" y="1956716"/>
            <a:ext cx="7057622" cy="3903171"/>
          </a:xfrm>
          <a:prstGeom prst="snip2DiagRect">
            <a:avLst/>
          </a:prstGeom>
          <a:solidFill>
            <a:srgbClr val="FFFFFF">
              <a:shade val="85000"/>
            </a:srgbClr>
          </a:solidFill>
          <a:ln w="88900" cap="sq">
            <a:solidFill>
              <a:srgbClr val="FFFFFF"/>
            </a:solidFill>
            <a:miter lim="800000"/>
          </a:ln>
          <a:effectLst>
            <a:glow rad="228600">
              <a:schemeClr val="accent2">
                <a:satMod val="175000"/>
                <a:alpha val="40000"/>
              </a:schemeClr>
            </a:glow>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4 Rectángulo"/>
          <p:cNvSpPr/>
          <p:nvPr/>
        </p:nvSpPr>
        <p:spPr>
          <a:xfrm>
            <a:off x="980918" y="1182520"/>
            <a:ext cx="10329944" cy="646331"/>
          </a:xfrm>
          <a:prstGeom prst="rect">
            <a:avLst/>
          </a:prstGeom>
        </p:spPr>
        <p:txBody>
          <a:bodyPr wrap="none">
            <a:spAutoFit/>
          </a:bodyPr>
          <a:lstStyle/>
          <a:p>
            <a:r>
              <a:rPr lang="es-CO" sz="3600" b="1" i="1" dirty="0"/>
              <a:t>Capacitación gestión del Riesgo Líderes Comunitarios</a:t>
            </a:r>
            <a:endParaRPr lang="es-CO" sz="3600" dirty="0"/>
          </a:p>
        </p:txBody>
      </p:sp>
      <p:sp>
        <p:nvSpPr>
          <p:cNvPr id="6" name="5 CuadroTexto"/>
          <p:cNvSpPr txBox="1"/>
          <p:nvPr/>
        </p:nvSpPr>
        <p:spPr>
          <a:xfrm>
            <a:off x="1891047" y="503301"/>
            <a:ext cx="7173532"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Tree>
    <p:extLst>
      <p:ext uri="{BB962C8B-B14F-4D97-AF65-F5344CB8AC3E}">
        <p14:creationId xmlns:p14="http://schemas.microsoft.com/office/powerpoint/2010/main" val="428826228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p:cNvPicPr/>
          <p:nvPr/>
        </p:nvPicPr>
        <p:blipFill>
          <a:blip r:embed="rId2">
            <a:extLst>
              <a:ext uri="{28A0092B-C50C-407E-A947-70E740481C1C}">
                <a14:useLocalDpi xmlns:a14="http://schemas.microsoft.com/office/drawing/2010/main" val="0"/>
              </a:ext>
            </a:extLst>
          </a:blip>
          <a:srcRect/>
          <a:stretch>
            <a:fillRect/>
          </a:stretch>
        </p:blipFill>
        <p:spPr bwMode="auto">
          <a:xfrm>
            <a:off x="528035" y="1249251"/>
            <a:ext cx="7340958" cy="4456090"/>
          </a:xfrm>
          <a:prstGeom prst="rect">
            <a:avLst/>
          </a:prstGeom>
          <a:solidFill>
            <a:srgbClr val="FFFFFF">
              <a:shade val="85000"/>
            </a:srgbClr>
          </a:solidFill>
          <a:ln w="190500" cap="sq">
            <a:solidFill>
              <a:srgbClr val="FFFFFF"/>
            </a:solidFill>
            <a:miter lim="800000"/>
          </a:ln>
          <a:effectLst>
            <a:glow rad="228600">
              <a:schemeClr val="accent3">
                <a:satMod val="175000"/>
                <a:alpha val="40000"/>
              </a:schemeClr>
            </a:glow>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4 CuadroTexto"/>
          <p:cNvSpPr txBox="1"/>
          <p:nvPr/>
        </p:nvSpPr>
        <p:spPr>
          <a:xfrm>
            <a:off x="1955443" y="206918"/>
            <a:ext cx="7173532"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6" name="5 Rectángulo"/>
          <p:cNvSpPr/>
          <p:nvPr/>
        </p:nvSpPr>
        <p:spPr>
          <a:xfrm>
            <a:off x="8354842" y="1946738"/>
            <a:ext cx="3429327" cy="2677656"/>
          </a:xfrm>
          <a:prstGeom prst="rect">
            <a:avLst/>
          </a:prstGeom>
        </p:spPr>
        <p:txBody>
          <a:bodyPr wrap="square">
            <a:spAutoFit/>
          </a:bodyPr>
          <a:lstStyle/>
          <a:p>
            <a:pPr algn="ctr"/>
            <a:r>
              <a:rPr lang="es-CO" sz="2800" dirty="0"/>
              <a:t>Primeros Auxilios Psicológicos, estudiantes Psicología para evento de Conmemoración 31 de Marzo.</a:t>
            </a:r>
          </a:p>
        </p:txBody>
      </p:sp>
    </p:spTree>
    <p:extLst>
      <p:ext uri="{BB962C8B-B14F-4D97-AF65-F5344CB8AC3E}">
        <p14:creationId xmlns:p14="http://schemas.microsoft.com/office/powerpoint/2010/main" val="422844236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101" y="1197735"/>
            <a:ext cx="9318466" cy="4673129"/>
          </a:xfrm>
          <a:prstGeom prst="rect">
            <a:avLst/>
          </a:prstGeom>
          <a:ln w="228600" cap="sq" cmpd="thickThin">
            <a:solidFill>
              <a:srgbClr val="000000"/>
            </a:solidFill>
            <a:prstDash val="solid"/>
            <a:miter lim="800000"/>
          </a:ln>
          <a:effectLst>
            <a:innerShdw blurRad="76200">
              <a:srgbClr val="000000"/>
            </a:innerShdw>
          </a:effectLst>
        </p:spPr>
      </p:pic>
      <p:sp>
        <p:nvSpPr>
          <p:cNvPr id="2" name="1 Rectángulo"/>
          <p:cNvSpPr/>
          <p:nvPr/>
        </p:nvSpPr>
        <p:spPr>
          <a:xfrm>
            <a:off x="2699262" y="410982"/>
            <a:ext cx="6458628" cy="646331"/>
          </a:xfrm>
          <a:prstGeom prst="rect">
            <a:avLst/>
          </a:prstGeom>
        </p:spPr>
        <p:txBody>
          <a:bodyPr wrap="none">
            <a:spAutoFit/>
          </a:bodyPr>
          <a:lstStyle/>
          <a:p>
            <a:pPr algn="ctr"/>
            <a:r>
              <a:rPr lang="es-CO" sz="3600" b="1" dirty="0"/>
              <a:t>NOTICIAS MES DE ABRIL DE 2018</a:t>
            </a:r>
          </a:p>
        </p:txBody>
      </p:sp>
    </p:spTree>
    <p:extLst>
      <p:ext uri="{BB962C8B-B14F-4D97-AF65-F5344CB8AC3E}">
        <p14:creationId xmlns:p14="http://schemas.microsoft.com/office/powerpoint/2010/main" val="168765827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5008" y="1029432"/>
            <a:ext cx="9272790" cy="4707082"/>
          </a:xfrm>
          <a:prstGeom prst="rect">
            <a:avLst/>
          </a:prstGeom>
          <a:ln w="228600" cap="sq" cmpd="thickThin">
            <a:solidFill>
              <a:srgbClr val="000000"/>
            </a:solidFill>
            <a:prstDash val="solid"/>
            <a:miter lim="800000"/>
          </a:ln>
          <a:effectLst>
            <a:innerShdw blurRad="76200">
              <a:srgbClr val="000000"/>
            </a:innerShdw>
          </a:effectLst>
        </p:spPr>
      </p:pic>
      <p:sp>
        <p:nvSpPr>
          <p:cNvPr id="3" name="2 Rectángulo"/>
          <p:cNvSpPr/>
          <p:nvPr/>
        </p:nvSpPr>
        <p:spPr>
          <a:xfrm>
            <a:off x="2682089" y="87816"/>
            <a:ext cx="6458628" cy="646331"/>
          </a:xfrm>
          <a:prstGeom prst="rect">
            <a:avLst/>
          </a:prstGeom>
        </p:spPr>
        <p:txBody>
          <a:bodyPr wrap="none">
            <a:spAutoFit/>
          </a:bodyPr>
          <a:lstStyle/>
          <a:p>
            <a:pPr algn="ctr"/>
            <a:r>
              <a:rPr lang="es-CO" sz="3600" b="1" dirty="0"/>
              <a:t>NOTICIAS MES DE ABRIL DE 2018</a:t>
            </a:r>
          </a:p>
        </p:txBody>
      </p:sp>
    </p:spTree>
    <p:extLst>
      <p:ext uri="{BB962C8B-B14F-4D97-AF65-F5344CB8AC3E}">
        <p14:creationId xmlns:p14="http://schemas.microsoft.com/office/powerpoint/2010/main" val="11500096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254" y="826551"/>
            <a:ext cx="4488874" cy="2452703"/>
          </a:xfrm>
          <a:prstGeom prst="roundRect">
            <a:avLst>
              <a:gd name="adj" fmla="val 8594"/>
            </a:avLst>
          </a:prstGeom>
          <a:solidFill>
            <a:srgbClr val="FFFFFF">
              <a:shade val="85000"/>
            </a:srgbClr>
          </a:solidFill>
          <a:ln>
            <a:noFill/>
          </a:ln>
          <a:effectLst>
            <a:glow rad="228600">
              <a:schemeClr val="accent2">
                <a:satMod val="175000"/>
                <a:alpha val="40000"/>
              </a:schemeClr>
            </a:glow>
            <a:reflection blurRad="12700" stA="38000" endPos="28000" dist="5000" dir="5400000" sy="-100000" algn="bl" rotWithShape="0"/>
          </a:effectLst>
        </p:spPr>
      </p:pic>
      <p:sp>
        <p:nvSpPr>
          <p:cNvPr id="5" name="3 CuadroTexto"/>
          <p:cNvSpPr txBox="1"/>
          <p:nvPr/>
        </p:nvSpPr>
        <p:spPr>
          <a:xfrm>
            <a:off x="1120462" y="180220"/>
            <a:ext cx="8087932"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pic>
        <p:nvPicPr>
          <p:cNvPr id="6" name="Imagen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565" y="3279254"/>
            <a:ext cx="4076767" cy="2735180"/>
          </a:xfrm>
          <a:prstGeom prst="rect">
            <a:avLst/>
          </a:prstGeom>
          <a:ln>
            <a:noFill/>
          </a:ln>
          <a:effectLst>
            <a:glow rad="139700">
              <a:schemeClr val="accent4">
                <a:lumMod val="60000"/>
                <a:lumOff val="40000"/>
                <a:alpha val="40000"/>
              </a:schemeClr>
            </a:glow>
            <a:softEdge rad="112500"/>
          </a:effectLst>
        </p:spPr>
      </p:pic>
      <p:sp>
        <p:nvSpPr>
          <p:cNvPr id="7" name="Rectángulo 6"/>
          <p:cNvSpPr/>
          <p:nvPr/>
        </p:nvSpPr>
        <p:spPr>
          <a:xfrm>
            <a:off x="5048518" y="1094879"/>
            <a:ext cx="6722772" cy="4708981"/>
          </a:xfrm>
          <a:prstGeom prst="rect">
            <a:avLst/>
          </a:prstGeom>
          <a:ln>
            <a:solidFill>
              <a:schemeClr val="tx1"/>
            </a:solidFill>
          </a:ln>
        </p:spPr>
        <p:txBody>
          <a:bodyPr wrap="square">
            <a:spAutoFit/>
          </a:bodyPr>
          <a:lstStyle/>
          <a:p>
            <a:pPr algn="just"/>
            <a:r>
              <a:rPr lang="es-CO" sz="1200" b="1" dirty="0"/>
              <a:t>HISTÓRICO PROYECTO APROBADO PARA FORTALECIMIENTO Y EQUIPAMIENTO A ORGANISMOS DE SOCORRO DEL </a:t>
            </a:r>
            <a:r>
              <a:rPr lang="es-CO" sz="1200" b="1" dirty="0" smtClean="0"/>
              <a:t>PUTUMAYO</a:t>
            </a:r>
          </a:p>
          <a:p>
            <a:pPr algn="just"/>
            <a:endParaRPr lang="es-CO" sz="1200" b="1" dirty="0"/>
          </a:p>
          <a:p>
            <a:pPr algn="just"/>
            <a:r>
              <a:rPr lang="es-CO" sz="1200" b="1" dirty="0"/>
              <a:t>Con el liderazgo de la Gobernadora del Putumayo, Sorrel Aroca Rodríguez, en sesión de OCAD CENTRO SUR, se aprueba el proyecto ‘Fortalecimiento institucional, en la respuesta a la atención de emergencias y desastres de los organismos de socorro del Departamento de Putumayo’, por un valor total de $3.743.829.933. Este proyecto consiste en el fortalecimiento y equipamiento de los organismos de socorro de los 13 municipios del Departamento de Putumayo, el cual incluye dos compontes, de capacitación de los miembros de los organismos y en la dotación de estos.</a:t>
            </a:r>
          </a:p>
          <a:p>
            <a:pPr algn="just"/>
            <a:r>
              <a:rPr lang="es-CO" sz="1200" b="1" dirty="0"/>
              <a:t>Las actividades del proyecto se describen de la siguiente manera</a:t>
            </a:r>
            <a:r>
              <a:rPr lang="es-CO" sz="1200" b="1" dirty="0" smtClean="0"/>
              <a:t>:</a:t>
            </a:r>
          </a:p>
          <a:p>
            <a:pPr algn="just"/>
            <a:r>
              <a:rPr lang="es-CO" sz="1200" b="1" dirty="0"/>
              <a:t/>
            </a:r>
            <a:br>
              <a:rPr lang="es-CO" sz="1200" b="1" dirty="0"/>
            </a:br>
            <a:r>
              <a:rPr lang="es-CO" sz="1200" b="1" dirty="0"/>
              <a:t>1-Fortalecimiento de la Defensa Civil en los trece municipios del departamento de Putumayo: Con 1 ambulancia </a:t>
            </a:r>
            <a:r>
              <a:rPr lang="es-CO" sz="1200" b="1" dirty="0" err="1"/>
              <a:t>Tab</a:t>
            </a:r>
            <a:r>
              <a:rPr lang="es-CO" sz="1200" b="1" dirty="0"/>
              <a:t>, 5 camionetas equipadas, </a:t>
            </a:r>
            <a:r>
              <a:rPr lang="es-CO" sz="1200" b="1" dirty="0" err="1"/>
              <a:t>drone</a:t>
            </a:r>
            <a:r>
              <a:rPr lang="es-CO" sz="1200" b="1" dirty="0"/>
              <a:t> cartográfico, 1 vehículo de rescate y cinco 5 motocicletas que se entregan a la seccional departamental en la ciudad de Mocoa</a:t>
            </a:r>
            <a:r>
              <a:rPr lang="es-CO" sz="1200" b="1" dirty="0" smtClean="0"/>
              <a:t>.</a:t>
            </a:r>
          </a:p>
          <a:p>
            <a:pPr algn="just"/>
            <a:r>
              <a:rPr lang="es-CO" sz="1200" b="1" dirty="0"/>
              <a:t/>
            </a:r>
            <a:br>
              <a:rPr lang="es-CO" sz="1200" b="1" dirty="0"/>
            </a:br>
            <a:r>
              <a:rPr lang="es-CO" sz="1200" b="1" dirty="0"/>
              <a:t>2-Fortalecimiento de la Cruz Roja en el departamento del Putumayo: Adquisición de 2 camionetas equipadas y dos motocicletas para el municipio de Mocoa, 1 motocicleta para el municipio de </a:t>
            </a:r>
            <a:r>
              <a:rPr lang="es-CO" sz="1200" b="1" dirty="0" err="1"/>
              <a:t>Sibundoy</a:t>
            </a:r>
            <a:r>
              <a:rPr lang="es-CO" sz="1200" b="1" dirty="0"/>
              <a:t>, 2 motocicletas para el municipio de Valle del </a:t>
            </a:r>
            <a:r>
              <a:rPr lang="es-CO" sz="1200" b="1" dirty="0" err="1"/>
              <a:t>Guamuez</a:t>
            </a:r>
            <a:r>
              <a:rPr lang="es-CO" sz="1200" b="1" dirty="0"/>
              <a:t>, 1 bote de buceo equipado para el municipio de Puerto </a:t>
            </a:r>
            <a:r>
              <a:rPr lang="es-CO" sz="1200" b="1" dirty="0" err="1"/>
              <a:t>Leguízamo</a:t>
            </a:r>
            <a:r>
              <a:rPr lang="es-CO" sz="1200" b="1" dirty="0"/>
              <a:t>, 1 motocicleta, 1 </a:t>
            </a:r>
            <a:r>
              <a:rPr lang="es-CO" sz="1200" b="1" dirty="0" err="1"/>
              <a:t>drone</a:t>
            </a:r>
            <a:r>
              <a:rPr lang="es-CO" sz="1200" b="1" dirty="0"/>
              <a:t> fotográfico y 1 camioneta equipada para el municipio de Orito</a:t>
            </a:r>
            <a:r>
              <a:rPr lang="es-CO" sz="1200" b="1" dirty="0" smtClean="0"/>
              <a:t>.</a:t>
            </a:r>
          </a:p>
          <a:p>
            <a:pPr algn="just"/>
            <a:r>
              <a:rPr lang="es-CO" sz="1200" b="1" dirty="0"/>
              <a:t/>
            </a:r>
            <a:br>
              <a:rPr lang="es-CO" sz="1200" b="1" dirty="0"/>
            </a:br>
            <a:r>
              <a:rPr lang="es-CO" sz="1200" b="1" dirty="0"/>
              <a:t>3-Fortalecimiento a los Cuerpos de Bomberos: 1 vehículo cisterna para el municipio de </a:t>
            </a:r>
            <a:r>
              <a:rPr lang="es-CO" sz="1200" b="1" dirty="0" err="1"/>
              <a:t>Sibundoy</a:t>
            </a:r>
            <a:r>
              <a:rPr lang="es-CO" sz="1200" b="1" dirty="0"/>
              <a:t>, 1 vehículo cisterna para el municipio de Puerto </a:t>
            </a:r>
            <a:r>
              <a:rPr lang="es-CO" sz="1200" b="1" dirty="0" err="1"/>
              <a:t>Leguízamo</a:t>
            </a:r>
            <a:r>
              <a:rPr lang="es-CO" sz="1200" b="1" dirty="0"/>
              <a:t>, adquisición de motocicleta para el municipio de Puerto Caicedo y un Curso Básico de Búsqueda y Rescate – SAR, para los miembros de los organismos de socorro en los 13 municipios del departamento de Putumayo.</a:t>
            </a:r>
          </a:p>
        </p:txBody>
      </p:sp>
      <p:sp>
        <p:nvSpPr>
          <p:cNvPr id="8" name="CuadroTexto 7"/>
          <p:cNvSpPr txBox="1"/>
          <p:nvPr/>
        </p:nvSpPr>
        <p:spPr>
          <a:xfrm>
            <a:off x="5048518" y="685663"/>
            <a:ext cx="2493818" cy="369332"/>
          </a:xfrm>
          <a:prstGeom prst="rect">
            <a:avLst/>
          </a:prstGeom>
          <a:noFill/>
        </p:spPr>
        <p:txBody>
          <a:bodyPr wrap="square" rtlCol="0">
            <a:spAutoFit/>
          </a:bodyPr>
          <a:lstStyle/>
          <a:p>
            <a:r>
              <a:rPr lang="es-CO" b="1" dirty="0" smtClean="0"/>
              <a:t>14 de Abril de 2018</a:t>
            </a:r>
            <a:endParaRPr lang="es-CO" b="1" dirty="0"/>
          </a:p>
        </p:txBody>
      </p:sp>
    </p:spTree>
    <p:extLst>
      <p:ext uri="{BB962C8B-B14F-4D97-AF65-F5344CB8AC3E}">
        <p14:creationId xmlns:p14="http://schemas.microsoft.com/office/powerpoint/2010/main" val="30992075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5944" y="955963"/>
            <a:ext cx="4817919" cy="4648201"/>
          </a:xfrm>
          <a:prstGeom prst="rect">
            <a:avLst/>
          </a:prstGeom>
          <a:effectLst>
            <a:glow rad="228600">
              <a:schemeClr val="accent4">
                <a:satMod val="175000"/>
                <a:alpha val="40000"/>
              </a:schemeClr>
            </a:glow>
          </a:effectLst>
        </p:spPr>
      </p:pic>
      <p:sp>
        <p:nvSpPr>
          <p:cNvPr id="5" name="3 CuadroTexto"/>
          <p:cNvSpPr txBox="1"/>
          <p:nvPr/>
        </p:nvSpPr>
        <p:spPr>
          <a:xfrm>
            <a:off x="2403231" y="180220"/>
            <a:ext cx="6271846" cy="523220"/>
          </a:xfrm>
          <a:prstGeom prst="rect">
            <a:avLst/>
          </a:prstGeom>
          <a:noFill/>
        </p:spPr>
        <p:txBody>
          <a:bodyPr wrap="square" rtlCol="0">
            <a:spAutoFit/>
          </a:bodyPr>
          <a:lstStyle/>
          <a:p>
            <a:pPr algn="ctr"/>
            <a:r>
              <a:rPr lang="es-CO" sz="2800" b="1" dirty="0" smtClean="0"/>
              <a:t>NOTICIAS MES DE ABRIL DE 2018</a:t>
            </a:r>
            <a:endParaRPr lang="es-CO" sz="2800" b="1" dirty="0"/>
          </a:p>
        </p:txBody>
      </p:sp>
      <p:sp>
        <p:nvSpPr>
          <p:cNvPr id="6" name="Rectángulo 5"/>
          <p:cNvSpPr/>
          <p:nvPr/>
        </p:nvSpPr>
        <p:spPr>
          <a:xfrm>
            <a:off x="561110" y="1444335"/>
            <a:ext cx="5060372" cy="4278094"/>
          </a:xfrm>
          <a:prstGeom prst="rect">
            <a:avLst/>
          </a:prstGeom>
          <a:ln>
            <a:solidFill>
              <a:schemeClr val="tx1"/>
            </a:solidFill>
          </a:ln>
        </p:spPr>
        <p:txBody>
          <a:bodyPr wrap="square">
            <a:spAutoFit/>
          </a:bodyPr>
          <a:lstStyle/>
          <a:p>
            <a:pPr algn="just"/>
            <a:r>
              <a:rPr lang="es-CO" sz="1600" dirty="0"/>
              <a:t>En jornada de trabajo en la ciudad de Mocoa, el Gobierno Nacional a través de la Unidad Nacional de Gestión de Riesgo y los viceministerios de Salud y Vivienda, con el acompañamiento de la Gobernadora de Putumayo, Sorrel Aroca junto con su equipo de trabajo, el alcalde municipal, autoridades civiles y militares, revisaron los avances de las obras de reconstrucción de la ciudad y los programas y proyectos para la rehabilitación económica y social, que benefician sobre todo a las familias damnificas. La delegación inspeccionó las obras de la nueva sede del Hospital José María Hernández, luego en la Urbanización ‘Los Sauces’, se entregaron de manera simbólica las primeras viviendas a familias damnificas, así mismo, visitaron un proyecto de emprendimiento, dentro del programa que busca la recuperación del sector comercial de la capital del Putumayo y finalizó el recorrido en la estación radial comunitaria la primera Estéreo.</a:t>
            </a:r>
          </a:p>
        </p:txBody>
      </p:sp>
      <p:sp>
        <p:nvSpPr>
          <p:cNvPr id="7" name="CuadroTexto 6"/>
          <p:cNvSpPr txBox="1"/>
          <p:nvPr/>
        </p:nvSpPr>
        <p:spPr>
          <a:xfrm>
            <a:off x="696192" y="955963"/>
            <a:ext cx="2628900" cy="369332"/>
          </a:xfrm>
          <a:prstGeom prst="rect">
            <a:avLst/>
          </a:prstGeom>
          <a:noFill/>
        </p:spPr>
        <p:txBody>
          <a:bodyPr wrap="square" rtlCol="0">
            <a:spAutoFit/>
          </a:bodyPr>
          <a:lstStyle/>
          <a:p>
            <a:r>
              <a:rPr lang="es-CO" b="1" dirty="0" smtClean="0"/>
              <a:t>02 de Abril de 2018</a:t>
            </a:r>
            <a:endParaRPr lang="es-CO" b="1" dirty="0"/>
          </a:p>
        </p:txBody>
      </p:sp>
    </p:spTree>
    <p:extLst>
      <p:ext uri="{BB962C8B-B14F-4D97-AF65-F5344CB8AC3E}">
        <p14:creationId xmlns:p14="http://schemas.microsoft.com/office/powerpoint/2010/main" val="17351971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360608" y="239357"/>
            <a:ext cx="11153105" cy="6001643"/>
          </a:xfrm>
          <a:prstGeom prst="rect">
            <a:avLst/>
          </a:prstGeom>
          <a:ln>
            <a:solidFill>
              <a:schemeClr val="tx1"/>
            </a:solidFill>
          </a:ln>
        </p:spPr>
        <p:txBody>
          <a:bodyPr wrap="square">
            <a:spAutoFit/>
          </a:bodyPr>
          <a:lstStyle/>
          <a:p>
            <a:pPr lvl="0" algn="just"/>
            <a:r>
              <a:rPr lang="es-CO" sz="2400" dirty="0" smtClean="0"/>
              <a:t>8. Atender </a:t>
            </a:r>
            <a:r>
              <a:rPr lang="es-CO" sz="2400" dirty="0"/>
              <a:t>los requerimientos de los entes de control.</a:t>
            </a:r>
          </a:p>
          <a:p>
            <a:pPr algn="just"/>
            <a:r>
              <a:rPr lang="es-CO" sz="2400" dirty="0"/>
              <a:t> </a:t>
            </a:r>
          </a:p>
          <a:p>
            <a:pPr lvl="0" algn="just"/>
            <a:r>
              <a:rPr lang="es-CO" sz="2400" dirty="0" smtClean="0"/>
              <a:t>9. Apoyar </a:t>
            </a:r>
            <a:r>
              <a:rPr lang="es-CO" sz="2400" dirty="0"/>
              <a:t>al funcionario designado como enlace por el Ministerio del Interior y la Gobernación en la Consolidación de la información del Reporte Unificado del Sistema de Información y Coordinación y Seguimiento Territorial (RUSICST). El funcionario designado como enlace por el Ministerio del Interior y la Gobernación deberá ingresar oportunamente la información al reporte.</a:t>
            </a:r>
          </a:p>
          <a:p>
            <a:pPr algn="just"/>
            <a:r>
              <a:rPr lang="es-CO" sz="2400" dirty="0"/>
              <a:t> </a:t>
            </a:r>
          </a:p>
          <a:p>
            <a:pPr lvl="0" algn="just"/>
            <a:r>
              <a:rPr lang="es-CO" sz="2400" dirty="0" smtClean="0"/>
              <a:t>10. Consolidar </a:t>
            </a:r>
            <a:r>
              <a:rPr lang="es-CO" sz="2400" dirty="0"/>
              <a:t>la información para la Certificación de la Gobernación en su contribución al goce efectivo de los derechos como entidad del orden territorial, dada por el Ministerio de Interior y la Unidad para la Atención y Reparación Integral a las Víctimas (UARIV).</a:t>
            </a:r>
          </a:p>
          <a:p>
            <a:pPr algn="just"/>
            <a:r>
              <a:rPr lang="es-CO" sz="2400" dirty="0"/>
              <a:t> </a:t>
            </a:r>
          </a:p>
          <a:p>
            <a:pPr lvl="0" algn="just"/>
            <a:r>
              <a:rPr lang="es-CO" sz="2400" dirty="0" smtClean="0"/>
              <a:t>11.Brindar </a:t>
            </a:r>
            <a:r>
              <a:rPr lang="es-CO" sz="2400" dirty="0"/>
              <a:t>asistencia técnica Departamental y Municipal a través de la dinamización de las diferentes instancias del SNARIV y de los Planes de Acción de los Subcomités Departamentales y Municipales.</a:t>
            </a:r>
          </a:p>
        </p:txBody>
      </p:sp>
    </p:spTree>
    <p:extLst>
      <p:ext uri="{BB962C8B-B14F-4D97-AF65-F5344CB8AC3E}">
        <p14:creationId xmlns:p14="http://schemas.microsoft.com/office/powerpoint/2010/main" val="218691141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79549" y="300067"/>
            <a:ext cx="10947043" cy="5447645"/>
          </a:xfrm>
          <a:prstGeom prst="rect">
            <a:avLst/>
          </a:prstGeom>
          <a:ln>
            <a:solidFill>
              <a:schemeClr val="tx1"/>
            </a:solidFill>
          </a:ln>
        </p:spPr>
        <p:txBody>
          <a:bodyPr wrap="square">
            <a:spAutoFit/>
          </a:bodyPr>
          <a:lstStyle/>
          <a:p>
            <a:pPr lvl="0" algn="ctr"/>
            <a:r>
              <a:rPr lang="es-CO" sz="3200" b="1" dirty="0"/>
              <a:t>CONTACTOS</a:t>
            </a:r>
            <a:endParaRPr lang="es-CO" sz="3200" dirty="0"/>
          </a:p>
          <a:p>
            <a:pPr algn="ctr"/>
            <a:r>
              <a:rPr lang="es-CO" sz="3200" dirty="0"/>
              <a:t> </a:t>
            </a:r>
          </a:p>
          <a:p>
            <a:pPr algn="ctr"/>
            <a:r>
              <a:rPr lang="es-CO" sz="3200" b="1" dirty="0" smtClean="0"/>
              <a:t>Secretaría </a:t>
            </a:r>
            <a:r>
              <a:rPr lang="es-CO" sz="3200" b="1" dirty="0"/>
              <a:t>de Gobierno Departamental</a:t>
            </a:r>
            <a:r>
              <a:rPr lang="es-CO" sz="3200" dirty="0" smtClean="0"/>
              <a:t>.</a:t>
            </a:r>
          </a:p>
          <a:p>
            <a:pPr algn="ctr"/>
            <a:r>
              <a:rPr lang="es-CO" sz="3200" dirty="0" smtClean="0"/>
              <a:t>Doc. Luz Dary Ortega Jamioy</a:t>
            </a:r>
            <a:endParaRPr lang="es-CO" sz="3200" dirty="0"/>
          </a:p>
          <a:p>
            <a:pPr algn="ctr"/>
            <a:r>
              <a:rPr lang="es-CO" sz="3200" b="1" dirty="0"/>
              <a:t>L</a:t>
            </a:r>
            <a:r>
              <a:rPr lang="es-CO" sz="3200" b="1" dirty="0" smtClean="0"/>
              <a:t>íder del programa</a:t>
            </a:r>
          </a:p>
          <a:p>
            <a:pPr algn="ctr"/>
            <a:r>
              <a:rPr lang="es-CO" sz="3200" dirty="0" smtClean="0"/>
              <a:t>Ing. Lalo Giovanni Zambrano</a:t>
            </a:r>
            <a:endParaRPr lang="es-CO" sz="3200" dirty="0"/>
          </a:p>
          <a:p>
            <a:pPr algn="ctr"/>
            <a:r>
              <a:rPr lang="es-CO" sz="3200" b="1" dirty="0"/>
              <a:t>Correo electrónico</a:t>
            </a:r>
            <a:r>
              <a:rPr lang="es-CO" sz="3200" dirty="0"/>
              <a:t>: </a:t>
            </a:r>
            <a:r>
              <a:rPr lang="es-CO" sz="3200" u="sng" dirty="0" smtClean="0">
                <a:hlinkClick r:id="rId2"/>
              </a:rPr>
              <a:t>gobierno@putumayo.gov.co</a:t>
            </a:r>
            <a:endParaRPr lang="es-CO" sz="3200" u="sng" dirty="0" smtClean="0"/>
          </a:p>
          <a:p>
            <a:pPr algn="ctr"/>
            <a:r>
              <a:rPr lang="es-CO" sz="3200" b="1" dirty="0" smtClean="0"/>
              <a:t>Teléfono </a:t>
            </a:r>
            <a:r>
              <a:rPr lang="es-CO" sz="3200" b="1" dirty="0"/>
              <a:t>institucional</a:t>
            </a:r>
            <a:r>
              <a:rPr lang="es-CO" sz="3200" dirty="0"/>
              <a:t>:</a:t>
            </a:r>
            <a:r>
              <a:rPr lang="es-CO" sz="3200" b="1" dirty="0"/>
              <a:t> </a:t>
            </a:r>
            <a:r>
              <a:rPr lang="es-CO" sz="3200" dirty="0"/>
              <a:t>Conmutador (+578) 4206600  ▪  Fax: 4295196</a:t>
            </a:r>
          </a:p>
          <a:p>
            <a:pPr algn="ctr"/>
            <a:r>
              <a:rPr lang="es-CO" sz="2800" b="1" dirty="0"/>
              <a:t>Dirección: </a:t>
            </a:r>
            <a:r>
              <a:rPr lang="es-CO" sz="2800" dirty="0"/>
              <a:t>Palacio Departamental Mocoa Calle 8 No. </a:t>
            </a:r>
            <a:r>
              <a:rPr lang="es-CO" sz="2800" dirty="0" smtClean="0"/>
              <a:t>7-40, 2do Piso </a:t>
            </a:r>
            <a:r>
              <a:rPr lang="es-CO" sz="3200" dirty="0" smtClean="0"/>
              <a:t>Código </a:t>
            </a:r>
            <a:r>
              <a:rPr lang="es-CO" sz="3200" dirty="0"/>
              <a:t>Postal: </a:t>
            </a:r>
            <a:r>
              <a:rPr lang="es-CO" sz="3200" dirty="0" smtClean="0"/>
              <a:t>860001</a:t>
            </a:r>
            <a:r>
              <a:rPr lang="es-CO" sz="3200" dirty="0"/>
              <a:t> </a:t>
            </a:r>
          </a:p>
        </p:txBody>
      </p:sp>
    </p:spTree>
    <p:extLst>
      <p:ext uri="{BB962C8B-B14F-4D97-AF65-F5344CB8AC3E}">
        <p14:creationId xmlns:p14="http://schemas.microsoft.com/office/powerpoint/2010/main" val="12515948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2" name="Rectángulo 1"/>
          <p:cNvSpPr/>
          <p:nvPr/>
        </p:nvSpPr>
        <p:spPr>
          <a:xfrm>
            <a:off x="734096" y="877790"/>
            <a:ext cx="10303098" cy="523220"/>
          </a:xfrm>
          <a:prstGeom prst="rect">
            <a:avLst/>
          </a:prstGeom>
        </p:spPr>
        <p:txBody>
          <a:bodyPr wrap="square">
            <a:spAutoFit/>
          </a:bodyPr>
          <a:lstStyle/>
          <a:p>
            <a:pPr algn="ctr"/>
            <a:r>
              <a:rPr lang="es-ES" sz="2800" b="1" dirty="0" smtClean="0">
                <a:latin typeface="Arial" panose="020B0604020202020204" pitchFamily="34" charset="0"/>
                <a:cs typeface="Arial" panose="020B0604020202020204" pitchFamily="34" charset="0"/>
              </a:rPr>
              <a:t>PROGRAMA SEGURIDAD Y CONVIVENCIA CIUDADANA</a:t>
            </a:r>
            <a:endParaRPr lang="es-ES" sz="2800" dirty="0">
              <a:latin typeface="Arial" panose="020B0604020202020204" pitchFamily="34" charset="0"/>
              <a:cs typeface="Arial" panose="020B0604020202020204" pitchFamily="34" charset="0"/>
            </a:endParaRPr>
          </a:p>
        </p:txBody>
      </p:sp>
      <p:sp>
        <p:nvSpPr>
          <p:cNvPr id="3" name="2 CuadroTexto"/>
          <p:cNvSpPr txBox="1"/>
          <p:nvPr/>
        </p:nvSpPr>
        <p:spPr>
          <a:xfrm>
            <a:off x="1031631" y="1997748"/>
            <a:ext cx="9696470" cy="2862322"/>
          </a:xfrm>
          <a:prstGeom prst="rect">
            <a:avLst/>
          </a:prstGeom>
          <a:noFill/>
          <a:ln>
            <a:solidFill>
              <a:schemeClr val="tx1"/>
            </a:solidFill>
          </a:ln>
        </p:spPr>
        <p:txBody>
          <a:bodyPr wrap="square" rtlCol="0">
            <a:spAutoFit/>
          </a:bodyPr>
          <a:lstStyle/>
          <a:p>
            <a:pPr algn="just"/>
            <a:r>
              <a:rPr lang="es-CO" sz="3600" dirty="0" smtClean="0"/>
              <a:t>El programa de seguridad  esta encargado de articular y coordinar   con la fuerza pública medidas de protección,  prevención  promoción del reconocimiento de los derechos humanos  de los habitantes del departamento del putumayo.</a:t>
            </a:r>
            <a:endParaRPr lang="es-CO" sz="3600" dirty="0"/>
          </a:p>
        </p:txBody>
      </p:sp>
    </p:spTree>
    <p:extLst>
      <p:ext uri="{BB962C8B-B14F-4D97-AF65-F5344CB8AC3E}">
        <p14:creationId xmlns:p14="http://schemas.microsoft.com/office/powerpoint/2010/main" val="11187510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197735" y="618186"/>
            <a:ext cx="10058400" cy="5078313"/>
          </a:xfrm>
          <a:prstGeom prst="rect">
            <a:avLst/>
          </a:prstGeom>
          <a:ln>
            <a:solidFill>
              <a:schemeClr val="tx1"/>
            </a:solidFill>
          </a:ln>
        </p:spPr>
        <p:txBody>
          <a:bodyPr wrap="square">
            <a:spAutoFit/>
          </a:bodyPr>
          <a:lstStyle/>
          <a:p>
            <a:pPr algn="ctr"/>
            <a:r>
              <a:rPr lang="es-CO" sz="3600" b="1" dirty="0" smtClean="0"/>
              <a:t>QUIENES SOMOS COMO PROGRAMA</a:t>
            </a:r>
          </a:p>
          <a:p>
            <a:pPr algn="just"/>
            <a:endParaRPr lang="es-CO" sz="3600" dirty="0" smtClean="0"/>
          </a:p>
          <a:p>
            <a:pPr algn="just"/>
            <a:r>
              <a:rPr lang="es-CO" sz="3600" dirty="0" smtClean="0"/>
              <a:t>Somos </a:t>
            </a:r>
            <a:r>
              <a:rPr lang="es-CO" sz="3600" dirty="0"/>
              <a:t>un programa que contribuya a reducir las afectaciones a los derechos humanos y  a la solución de conflictos de manera pacífica  para lograr construir una sociedad donde se promueva la cultura de la convivencia solidaria, </a:t>
            </a:r>
            <a:r>
              <a:rPr lang="es-CO" sz="3600" dirty="0" smtClean="0"/>
              <a:t>pacífica,</a:t>
            </a:r>
            <a:r>
              <a:rPr lang="es-CO" sz="3600" dirty="0"/>
              <a:t>  responsable con su entorno social y ambiental.</a:t>
            </a:r>
          </a:p>
          <a:p>
            <a:pPr algn="just"/>
            <a:endParaRPr lang="es-CO" sz="3600" dirty="0"/>
          </a:p>
        </p:txBody>
      </p:sp>
    </p:spTree>
    <p:extLst>
      <p:ext uri="{BB962C8B-B14F-4D97-AF65-F5344CB8AC3E}">
        <p14:creationId xmlns:p14="http://schemas.microsoft.com/office/powerpoint/2010/main" val="112862048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815921" y="539770"/>
            <a:ext cx="8075054" cy="646331"/>
          </a:xfrm>
          <a:prstGeom prst="rect">
            <a:avLst/>
          </a:prstGeom>
        </p:spPr>
        <p:txBody>
          <a:bodyPr wrap="square">
            <a:spAutoFit/>
          </a:bodyPr>
          <a:lstStyle/>
          <a:p>
            <a:pPr algn="ctr"/>
            <a:r>
              <a:rPr lang="es-CO" sz="3600" b="1" dirty="0" smtClean="0"/>
              <a:t>PROYECTOS VIGENCIA 2017 -2018</a:t>
            </a:r>
            <a:endParaRPr lang="es-CO" sz="3600" b="1" dirty="0"/>
          </a:p>
        </p:txBody>
      </p:sp>
      <p:graphicFrame>
        <p:nvGraphicFramePr>
          <p:cNvPr id="3" name="2 Tabla"/>
          <p:cNvGraphicFramePr>
            <a:graphicFrameLocks noGrp="1"/>
          </p:cNvGraphicFramePr>
          <p:nvPr>
            <p:extLst>
              <p:ext uri="{D42A27DB-BD31-4B8C-83A1-F6EECF244321}">
                <p14:modId xmlns:p14="http://schemas.microsoft.com/office/powerpoint/2010/main" val="4159084121"/>
              </p:ext>
            </p:extLst>
          </p:nvPr>
        </p:nvGraphicFramePr>
        <p:xfrm>
          <a:off x="889716" y="1327770"/>
          <a:ext cx="10173238" cy="4165116"/>
        </p:xfrm>
        <a:graphic>
          <a:graphicData uri="http://schemas.openxmlformats.org/drawingml/2006/table">
            <a:tbl>
              <a:tblPr firstRow="1" firstCol="1" bandRow="1">
                <a:tableStyleId>{5C22544A-7EE6-4342-B048-85BDC9FD1C3A}</a:tableStyleId>
              </a:tblPr>
              <a:tblGrid>
                <a:gridCol w="2148732"/>
                <a:gridCol w="4581594"/>
                <a:gridCol w="1763582"/>
                <a:gridCol w="1679330"/>
              </a:tblGrid>
              <a:tr h="731732">
                <a:tc>
                  <a:txBody>
                    <a:bodyPr/>
                    <a:lstStyle/>
                    <a:p>
                      <a:pPr algn="ctr">
                        <a:lnSpc>
                          <a:spcPct val="115000"/>
                        </a:lnSpc>
                        <a:spcAft>
                          <a:spcPts val="0"/>
                        </a:spcAft>
                      </a:pPr>
                      <a:endParaRPr lang="es-CO" sz="1600" dirty="0" smtClean="0">
                        <a:effectLst/>
                      </a:endParaRPr>
                    </a:p>
                    <a:p>
                      <a:pPr algn="ctr">
                        <a:lnSpc>
                          <a:spcPct val="115000"/>
                        </a:lnSpc>
                        <a:spcAft>
                          <a:spcPts val="0"/>
                        </a:spcAft>
                      </a:pPr>
                      <a:r>
                        <a:rPr lang="es-CO" sz="2000" dirty="0" smtClean="0">
                          <a:effectLst/>
                        </a:rPr>
                        <a:t>N</a:t>
                      </a:r>
                      <a:r>
                        <a:rPr lang="es-CO" sz="2000" dirty="0">
                          <a:effectLst/>
                        </a:rPr>
                        <a:t>° CONTRATO</a:t>
                      </a:r>
                      <a:endParaRPr lang="es-CO" sz="32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r>
                        <a:rPr lang="es-CO" sz="1600" dirty="0">
                          <a:effectLst/>
                        </a:rPr>
                        <a:t> </a:t>
                      </a:r>
                      <a:endParaRPr lang="es-CO" sz="2400" dirty="0">
                        <a:effectLst/>
                      </a:endParaRPr>
                    </a:p>
                    <a:p>
                      <a:pPr algn="ctr">
                        <a:lnSpc>
                          <a:spcPct val="115000"/>
                        </a:lnSpc>
                        <a:spcAft>
                          <a:spcPts val="0"/>
                        </a:spcAft>
                      </a:pPr>
                      <a:r>
                        <a:rPr lang="es-CO" sz="2400" dirty="0">
                          <a:effectLst/>
                        </a:rPr>
                        <a:t>NOMBRE DEL OBJETO</a:t>
                      </a:r>
                      <a:endParaRPr lang="es-CO" sz="3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r>
                        <a:rPr lang="es-CO" sz="1600" dirty="0">
                          <a:effectLst/>
                        </a:rPr>
                        <a:t> </a:t>
                      </a:r>
                      <a:endParaRPr lang="es-CO" sz="2400" dirty="0">
                        <a:effectLst/>
                      </a:endParaRPr>
                    </a:p>
                    <a:p>
                      <a:pPr algn="ctr">
                        <a:lnSpc>
                          <a:spcPct val="115000"/>
                        </a:lnSpc>
                        <a:spcAft>
                          <a:spcPts val="0"/>
                        </a:spcAft>
                      </a:pPr>
                      <a:r>
                        <a:rPr lang="es-CO" sz="1600" dirty="0">
                          <a:effectLst/>
                        </a:rPr>
                        <a:t>VALOR DEL CONVENIO</a:t>
                      </a:r>
                      <a:endParaRPr lang="es-CO" sz="24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r>
                        <a:rPr lang="es-CO" sz="1600" dirty="0">
                          <a:effectLst/>
                        </a:rPr>
                        <a:t> </a:t>
                      </a:r>
                      <a:endParaRPr lang="es-CO" sz="2400" dirty="0">
                        <a:effectLst/>
                      </a:endParaRPr>
                    </a:p>
                    <a:p>
                      <a:pPr algn="ctr">
                        <a:lnSpc>
                          <a:spcPct val="115000"/>
                        </a:lnSpc>
                        <a:spcAft>
                          <a:spcPts val="0"/>
                        </a:spcAft>
                      </a:pPr>
                      <a:r>
                        <a:rPr lang="es-CO" sz="1600" dirty="0">
                          <a:effectLst/>
                        </a:rPr>
                        <a:t>ESTADO ACTUAL DEL PROYECTO</a:t>
                      </a:r>
                      <a:endParaRPr lang="es-CO" sz="24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r>
              <a:tr h="1512944">
                <a:tc>
                  <a:txBody>
                    <a:bodyPr/>
                    <a:lstStyle/>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r>
                        <a:rPr lang="es-CO" sz="1600" dirty="0" smtClean="0">
                          <a:effectLst/>
                        </a:rPr>
                        <a:t>SGD-MC-002-2017</a:t>
                      </a:r>
                      <a:endParaRPr lang="es-CO" sz="1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endParaRPr lang="es-CO" sz="1200" dirty="0" smtClean="0">
                        <a:effectLst/>
                      </a:endParaRPr>
                    </a:p>
                    <a:p>
                      <a:pPr algn="ctr">
                        <a:lnSpc>
                          <a:spcPct val="115000"/>
                        </a:lnSpc>
                        <a:spcAft>
                          <a:spcPts val="0"/>
                        </a:spcAft>
                      </a:pPr>
                      <a:r>
                        <a:rPr lang="es-CO" sz="1200" dirty="0" smtClean="0">
                          <a:effectLst/>
                        </a:rPr>
                        <a:t>CONTRATO</a:t>
                      </a:r>
                      <a:r>
                        <a:rPr lang="es-CO" sz="1200" baseline="0" dirty="0" smtClean="0">
                          <a:effectLst/>
                        </a:rPr>
                        <a:t> DE PRESTACION DE SERVICIOS DE APOYO LOGISTICI PARA LA EJECUCION DEL SUB-PROYECTO DENOMINADO “APOYO A LA FUERZA PUBLICA PARA LA IMPLEMENTACION DE PROGRAMAS Y CELEBRACION DE DIAS ESPECIALES EN EL DEPARTAMENTO DEL PUTUMAYO </a:t>
                      </a:r>
                      <a:endParaRPr lang="es-CO" sz="1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r>
                        <a:rPr lang="es-CO" sz="1600" dirty="0">
                          <a:effectLst/>
                        </a:rPr>
                        <a:t> </a:t>
                      </a:r>
                      <a:endParaRPr lang="es-CO" sz="2000" dirty="0">
                        <a:effectLst/>
                      </a:endParaRPr>
                    </a:p>
                    <a:p>
                      <a:pPr algn="ctr">
                        <a:lnSpc>
                          <a:spcPct val="115000"/>
                        </a:lnSpc>
                        <a:spcAft>
                          <a:spcPts val="0"/>
                        </a:spcAft>
                      </a:pPr>
                      <a:r>
                        <a:rPr lang="es-CO" sz="1600" dirty="0">
                          <a:effectLst/>
                        </a:rPr>
                        <a:t> </a:t>
                      </a:r>
                      <a:endParaRPr lang="es-CO" sz="2000" dirty="0">
                        <a:effectLst/>
                      </a:endParaRPr>
                    </a:p>
                    <a:p>
                      <a:pPr algn="ctr">
                        <a:lnSpc>
                          <a:spcPct val="115000"/>
                        </a:lnSpc>
                        <a:spcAft>
                          <a:spcPts val="0"/>
                        </a:spcAft>
                      </a:pPr>
                      <a:r>
                        <a:rPr lang="es-CO" sz="1600" dirty="0">
                          <a:effectLst/>
                        </a:rPr>
                        <a:t> </a:t>
                      </a:r>
                      <a:endParaRPr lang="es-CO" sz="2000" dirty="0">
                        <a:effectLst/>
                      </a:endParaRPr>
                    </a:p>
                    <a:p>
                      <a:pPr algn="ctr">
                        <a:lnSpc>
                          <a:spcPct val="115000"/>
                        </a:lnSpc>
                        <a:spcAft>
                          <a:spcPts val="0"/>
                        </a:spcAft>
                      </a:pPr>
                      <a:r>
                        <a:rPr lang="es-CO" sz="1600" dirty="0" smtClean="0">
                          <a:effectLst/>
                        </a:rPr>
                        <a:t>$42,947,000</a:t>
                      </a:r>
                      <a:endParaRPr lang="es-CO" sz="20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r>
                        <a:rPr lang="es-CO" sz="1200" dirty="0" smtClean="0">
                          <a:effectLst/>
                          <a:latin typeface="+mn-lt"/>
                          <a:ea typeface="+mn-ea"/>
                          <a:cs typeface="+mn-cs"/>
                        </a:rPr>
                        <a:t>En</a:t>
                      </a:r>
                      <a:r>
                        <a:rPr lang="es-CO" sz="1200" baseline="0" dirty="0" smtClean="0">
                          <a:effectLst/>
                          <a:latin typeface="+mn-lt"/>
                          <a:ea typeface="+mn-ea"/>
                          <a:cs typeface="+mn-cs"/>
                        </a:rPr>
                        <a:t> proceso de liquidación</a:t>
                      </a:r>
                      <a:endParaRPr lang="es-CO" sz="1600" dirty="0">
                        <a:effectLst/>
                        <a:latin typeface="+mn-lt"/>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r>
              <a:tr h="1810924">
                <a:tc>
                  <a:txBody>
                    <a:bodyPr/>
                    <a:lstStyle/>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r>
                        <a:rPr lang="es-CO" sz="1600" dirty="0" smtClean="0">
                          <a:effectLst/>
                        </a:rPr>
                        <a:t>922 – 15 -12-2017</a:t>
                      </a:r>
                      <a:endParaRPr lang="es-CO" sz="1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endParaRPr lang="es-CO" sz="1200" dirty="0" smtClean="0">
                        <a:effectLst/>
                      </a:endParaRPr>
                    </a:p>
                    <a:p>
                      <a:pPr algn="ctr">
                        <a:lnSpc>
                          <a:spcPct val="115000"/>
                        </a:lnSpc>
                        <a:spcAft>
                          <a:spcPts val="0"/>
                        </a:spcAft>
                      </a:pPr>
                      <a:r>
                        <a:rPr lang="es-CO" sz="1200" dirty="0" smtClean="0">
                          <a:effectLst/>
                        </a:rPr>
                        <a:t>CONTRATO</a:t>
                      </a:r>
                      <a:r>
                        <a:rPr lang="es-CO" sz="1200" baseline="0" dirty="0" smtClean="0">
                          <a:effectLst/>
                        </a:rPr>
                        <a:t> DE COMPRAVENTA DE VIVERES PARA BRINDAR ALIMENTACION AL PERSONAL DE LA POLICIA NACIONAL EN EJECUCION DEL SUBPROYECTO DENOMINADO “ APOYO LOGISTICO PARA EL DESARROLLO DE LAS ACTIVIDADES DE LA POLICIA NACIONAL EN OCASIÓN A FENOMENO NATURAL EN EL MUNICIPIO DE MOCOA DEPARTAMENTO DEL PUTUMAYO</a:t>
                      </a:r>
                      <a:endParaRPr lang="es-CO" sz="1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r>
                        <a:rPr lang="es-CO" sz="1600" dirty="0">
                          <a:effectLst/>
                        </a:rPr>
                        <a:t> </a:t>
                      </a:r>
                      <a:endParaRPr lang="es-CO" sz="2000" dirty="0">
                        <a:effectLst/>
                      </a:endParaRPr>
                    </a:p>
                    <a:p>
                      <a:pPr algn="ctr">
                        <a:lnSpc>
                          <a:spcPct val="115000"/>
                        </a:lnSpc>
                        <a:spcAft>
                          <a:spcPts val="0"/>
                        </a:spcAft>
                      </a:pPr>
                      <a:r>
                        <a:rPr lang="es-CO" sz="1600" dirty="0">
                          <a:effectLst/>
                        </a:rPr>
                        <a:t> </a:t>
                      </a:r>
                      <a:endParaRPr lang="es-CO" sz="2000" dirty="0">
                        <a:effectLst/>
                      </a:endParaRPr>
                    </a:p>
                    <a:p>
                      <a:pPr algn="ctr">
                        <a:lnSpc>
                          <a:spcPct val="115000"/>
                        </a:lnSpc>
                        <a:spcAft>
                          <a:spcPts val="0"/>
                        </a:spcAft>
                      </a:pPr>
                      <a:endParaRPr lang="es-CO" sz="1600" dirty="0" smtClean="0">
                        <a:effectLst/>
                      </a:endParaRPr>
                    </a:p>
                    <a:p>
                      <a:pPr algn="ctr">
                        <a:lnSpc>
                          <a:spcPct val="115000"/>
                        </a:lnSpc>
                        <a:spcAft>
                          <a:spcPts val="0"/>
                        </a:spcAft>
                      </a:pPr>
                      <a:r>
                        <a:rPr lang="es-CO" sz="1600" dirty="0" smtClean="0">
                          <a:effectLst/>
                        </a:rPr>
                        <a:t>$ 122,633,663</a:t>
                      </a:r>
                      <a:endParaRPr lang="es-CO" sz="20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c>
                  <a:txBody>
                    <a:bodyPr/>
                    <a:lstStyle/>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endParaRPr lang="es-CO" sz="1200" dirty="0" smtClean="0">
                        <a:effectLst/>
                        <a:latin typeface="+mn-lt"/>
                        <a:ea typeface="+mn-ea"/>
                        <a:cs typeface="+mn-cs"/>
                      </a:endParaRPr>
                    </a:p>
                    <a:p>
                      <a:pPr algn="ctr">
                        <a:lnSpc>
                          <a:spcPct val="115000"/>
                        </a:lnSpc>
                        <a:spcAft>
                          <a:spcPts val="0"/>
                        </a:spcAft>
                      </a:pPr>
                      <a:r>
                        <a:rPr lang="es-CO" sz="1200" dirty="0" smtClean="0">
                          <a:effectLst/>
                          <a:latin typeface="+mn-lt"/>
                          <a:ea typeface="+mn-ea"/>
                          <a:cs typeface="+mn-cs"/>
                        </a:rPr>
                        <a:t>En</a:t>
                      </a:r>
                      <a:r>
                        <a:rPr lang="es-CO" sz="1200" baseline="0" dirty="0" smtClean="0">
                          <a:effectLst/>
                          <a:latin typeface="+mn-lt"/>
                          <a:ea typeface="+mn-ea"/>
                          <a:cs typeface="+mn-cs"/>
                        </a:rPr>
                        <a:t> proceso de liquidación</a:t>
                      </a:r>
                      <a:endParaRPr lang="es-CO" sz="1600" dirty="0">
                        <a:effectLst/>
                        <a:latin typeface="Calibri"/>
                        <a:ea typeface="Times New Roman"/>
                        <a:cs typeface="Times New Roman"/>
                      </a:endParaRPr>
                    </a:p>
                  </a:txBody>
                  <a:tcPr marL="58512" marR="58512" marT="0" marB="0">
                    <a:gradFill>
                      <a:gsLst>
                        <a:gs pos="0">
                          <a:schemeClr val="bg1"/>
                        </a:gs>
                        <a:gs pos="50000">
                          <a:srgbClr val="9CB86E"/>
                        </a:gs>
                        <a:gs pos="100000">
                          <a:srgbClr val="156B13"/>
                        </a:gs>
                      </a:gsLst>
                      <a:lin ang="5400000" scaled="0"/>
                    </a:gradFill>
                  </a:tcPr>
                </a:tc>
              </a:tr>
            </a:tbl>
          </a:graphicData>
        </a:graphic>
      </p:graphicFrame>
    </p:spTree>
    <p:extLst>
      <p:ext uri="{BB962C8B-B14F-4D97-AF65-F5344CB8AC3E}">
        <p14:creationId xmlns:p14="http://schemas.microsoft.com/office/powerpoint/2010/main" val="56832201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634072" y="169559"/>
            <a:ext cx="6923853"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6" name="Rectangle 1"/>
          <p:cNvSpPr>
            <a:spLocks noChangeArrowheads="1"/>
          </p:cNvSpPr>
          <p:nvPr/>
        </p:nvSpPr>
        <p:spPr bwMode="auto">
          <a:xfrm>
            <a:off x="2829688" y="771902"/>
            <a:ext cx="653262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CO"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CONSEJO DE SEGURIDAD Y CONVIVENCIA CIUDADANA 2018</a:t>
            </a:r>
            <a:endParaRPr kumimoji="0" lang="es-CO"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6 Rectángulo"/>
          <p:cNvSpPr/>
          <p:nvPr/>
        </p:nvSpPr>
        <p:spPr>
          <a:xfrm>
            <a:off x="2634072" y="3715452"/>
            <a:ext cx="7237430" cy="523220"/>
          </a:xfrm>
          <a:prstGeom prst="rect">
            <a:avLst/>
          </a:prstGeom>
        </p:spPr>
        <p:txBody>
          <a:bodyPr wrap="none">
            <a:spAutoFit/>
          </a:bodyPr>
          <a:lstStyle/>
          <a:p>
            <a:pPr lvl="0" fontAlgn="base">
              <a:spcBef>
                <a:spcPct val="0"/>
              </a:spcBef>
              <a:spcAft>
                <a:spcPct val="0"/>
              </a:spcAft>
            </a:pPr>
            <a:r>
              <a:rPr lang="es-CO" sz="2800" b="1" dirty="0">
                <a:latin typeface="Calibri" pitchFamily="34" charset="0"/>
                <a:ea typeface="Calibri" pitchFamily="34" charset="0"/>
                <a:cs typeface="Times New Roman" pitchFamily="18" charset="0"/>
              </a:rPr>
              <a:t>COMITÉ TERRITORIAL DE ORDEN PÚBLICO 2018</a:t>
            </a:r>
            <a:endParaRPr lang="es-CO" sz="2000" dirty="0">
              <a:latin typeface="Arial" pitchFamily="34" charset="0"/>
              <a:cs typeface="Arial" pitchFamily="34" charset="0"/>
            </a:endParaRPr>
          </a:p>
        </p:txBody>
      </p:sp>
      <p:graphicFrame>
        <p:nvGraphicFramePr>
          <p:cNvPr id="8" name="7 Tabla"/>
          <p:cNvGraphicFramePr>
            <a:graphicFrameLocks noGrp="1"/>
          </p:cNvGraphicFramePr>
          <p:nvPr>
            <p:extLst>
              <p:ext uri="{D42A27DB-BD31-4B8C-83A1-F6EECF244321}">
                <p14:modId xmlns:p14="http://schemas.microsoft.com/office/powerpoint/2010/main" val="1362216610"/>
              </p:ext>
            </p:extLst>
          </p:nvPr>
        </p:nvGraphicFramePr>
        <p:xfrm>
          <a:off x="1403796" y="1368708"/>
          <a:ext cx="9478851" cy="2092439"/>
        </p:xfrm>
        <a:graphic>
          <a:graphicData uri="http://schemas.openxmlformats.org/drawingml/2006/table">
            <a:tbl>
              <a:tblPr firstRow="1" firstCol="1" bandRow="1">
                <a:effectLst>
                  <a:outerShdw blurRad="50800" dist="50800" dir="5400000" algn="ctr" rotWithShape="0">
                    <a:schemeClr val="bg1">
                      <a:lumMod val="85000"/>
                    </a:schemeClr>
                  </a:outerShdw>
                </a:effectLst>
                <a:tableStyleId>{5C22544A-7EE6-4342-B048-85BDC9FD1C3A}</a:tableStyleId>
              </a:tblPr>
              <a:tblGrid>
                <a:gridCol w="1813372"/>
                <a:gridCol w="4283697"/>
                <a:gridCol w="3381782"/>
              </a:tblGrid>
              <a:tr h="396504">
                <a:tc>
                  <a:txBody>
                    <a:bodyPr/>
                    <a:lstStyle/>
                    <a:p>
                      <a:pPr algn="ctr">
                        <a:lnSpc>
                          <a:spcPct val="115000"/>
                        </a:lnSpc>
                        <a:spcAft>
                          <a:spcPts val="0"/>
                        </a:spcAft>
                      </a:pPr>
                      <a:r>
                        <a:rPr lang="es-CO" sz="1800" b="1" i="0" dirty="0">
                          <a:effectLst/>
                        </a:rPr>
                        <a:t>ITEM</a:t>
                      </a:r>
                      <a:endParaRPr lang="es-CO" sz="1800" b="1" i="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800" b="1" i="0" dirty="0">
                          <a:effectLst/>
                        </a:rPr>
                        <a:t>NUMERO DE ACTA</a:t>
                      </a:r>
                      <a:endParaRPr lang="es-CO" sz="1800" b="1" i="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800" b="1" i="0" dirty="0">
                          <a:effectLst/>
                        </a:rPr>
                        <a:t>FECHA</a:t>
                      </a:r>
                      <a:endParaRPr lang="es-CO" sz="1800" b="1" i="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r h="339187">
                <a:tc>
                  <a:txBody>
                    <a:bodyPr/>
                    <a:lstStyle/>
                    <a:p>
                      <a:pPr algn="ctr">
                        <a:lnSpc>
                          <a:spcPct val="115000"/>
                        </a:lnSpc>
                        <a:spcAft>
                          <a:spcPts val="0"/>
                        </a:spcAft>
                      </a:pPr>
                      <a:r>
                        <a:rPr lang="es-CO" sz="1100" dirty="0">
                          <a:solidFill>
                            <a:schemeClr val="tx1"/>
                          </a:solidFill>
                          <a:effectLst/>
                        </a:rPr>
                        <a:t>1</a:t>
                      </a:r>
                      <a:endParaRPr lang="es-CO" sz="1100" dirty="0">
                        <a:solidFill>
                          <a:schemeClr val="tx1"/>
                        </a:solidFill>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a:effectLst/>
                        </a:rPr>
                        <a:t>ACTA NUMERO 1</a:t>
                      </a:r>
                      <a:endParaRPr lang="es-CO" sz="110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a:effectLst/>
                        </a:rPr>
                        <a:t>01-Febrero-2018</a:t>
                      </a:r>
                      <a:endParaRPr lang="es-CO" sz="110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r h="339187">
                <a:tc>
                  <a:txBody>
                    <a:bodyPr/>
                    <a:lstStyle/>
                    <a:p>
                      <a:pPr algn="ctr">
                        <a:lnSpc>
                          <a:spcPct val="115000"/>
                        </a:lnSpc>
                        <a:spcAft>
                          <a:spcPts val="0"/>
                        </a:spcAft>
                      </a:pPr>
                      <a:r>
                        <a:rPr lang="es-CO" sz="1100" dirty="0">
                          <a:solidFill>
                            <a:schemeClr val="tx1"/>
                          </a:solidFill>
                          <a:effectLst/>
                        </a:rPr>
                        <a:t>2</a:t>
                      </a:r>
                      <a:endParaRPr lang="es-CO" sz="1100" dirty="0">
                        <a:solidFill>
                          <a:schemeClr val="tx1"/>
                        </a:solidFill>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a:effectLst/>
                        </a:rPr>
                        <a:t>ACTA NUMERO 2</a:t>
                      </a:r>
                      <a:endParaRPr lang="es-CO" sz="110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a:effectLst/>
                        </a:rPr>
                        <a:t>26-febrero-2018</a:t>
                      </a:r>
                      <a:endParaRPr lang="es-CO" sz="110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r h="339187">
                <a:tc>
                  <a:txBody>
                    <a:bodyPr/>
                    <a:lstStyle/>
                    <a:p>
                      <a:pPr algn="ctr">
                        <a:lnSpc>
                          <a:spcPct val="115000"/>
                        </a:lnSpc>
                        <a:spcAft>
                          <a:spcPts val="0"/>
                        </a:spcAft>
                      </a:pPr>
                      <a:r>
                        <a:rPr lang="es-CO" sz="1100" dirty="0">
                          <a:solidFill>
                            <a:schemeClr val="tx1"/>
                          </a:solidFill>
                          <a:effectLst/>
                        </a:rPr>
                        <a:t>3</a:t>
                      </a:r>
                      <a:endParaRPr lang="es-CO" sz="1100" dirty="0">
                        <a:solidFill>
                          <a:schemeClr val="tx1"/>
                        </a:solidFill>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ACTA NUMERO 3</a:t>
                      </a:r>
                      <a:endParaRPr lang="es-CO" sz="110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a:effectLst/>
                        </a:rPr>
                        <a:t>09-Marzo-2018</a:t>
                      </a:r>
                      <a:endParaRPr lang="es-CO" sz="110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r h="339187">
                <a:tc>
                  <a:txBody>
                    <a:bodyPr/>
                    <a:lstStyle/>
                    <a:p>
                      <a:pPr algn="ctr">
                        <a:lnSpc>
                          <a:spcPct val="115000"/>
                        </a:lnSpc>
                        <a:spcAft>
                          <a:spcPts val="0"/>
                        </a:spcAft>
                      </a:pPr>
                      <a:r>
                        <a:rPr lang="es-CO" sz="1100" dirty="0">
                          <a:solidFill>
                            <a:schemeClr val="tx1"/>
                          </a:solidFill>
                          <a:effectLst/>
                        </a:rPr>
                        <a:t>4</a:t>
                      </a:r>
                      <a:endParaRPr lang="es-CO" sz="1100" dirty="0">
                        <a:solidFill>
                          <a:schemeClr val="tx1"/>
                        </a:solidFill>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ACTA NUMERO 4</a:t>
                      </a:r>
                      <a:endParaRPr lang="es-CO" sz="110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17- Abril- 2018</a:t>
                      </a:r>
                      <a:endParaRPr lang="es-CO" sz="110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r h="339187">
                <a:tc>
                  <a:txBody>
                    <a:bodyPr/>
                    <a:lstStyle/>
                    <a:p>
                      <a:pPr algn="ctr">
                        <a:lnSpc>
                          <a:spcPct val="115000"/>
                        </a:lnSpc>
                        <a:spcAft>
                          <a:spcPts val="0"/>
                        </a:spcAft>
                      </a:pPr>
                      <a:r>
                        <a:rPr lang="es-CO" sz="1100" dirty="0">
                          <a:solidFill>
                            <a:schemeClr val="tx1"/>
                          </a:solidFill>
                          <a:effectLst/>
                        </a:rPr>
                        <a:t>5</a:t>
                      </a:r>
                      <a:endParaRPr lang="es-CO" sz="1100" dirty="0">
                        <a:solidFill>
                          <a:schemeClr val="tx1"/>
                        </a:solidFill>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ACTA NUMERO 5</a:t>
                      </a:r>
                      <a:endParaRPr lang="es-CO" sz="110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25-Abril-2018</a:t>
                      </a:r>
                      <a:endParaRPr lang="es-CO" sz="1100" dirty="0">
                        <a:effectLst/>
                        <a:latin typeface="Calibri"/>
                        <a:ea typeface="Calibri"/>
                        <a:cs typeface="Times New Roman"/>
                      </a:endParaRPr>
                    </a:p>
                  </a:txBody>
                  <a:tcPr marL="68580" marR="68580" marT="0" marB="0">
                    <a:gradFill>
                      <a:gsLst>
                        <a:gs pos="0">
                          <a:schemeClr val="accent6">
                            <a:lumMod val="60000"/>
                            <a:lumOff val="40000"/>
                          </a:schemeClr>
                        </a:gs>
                        <a:gs pos="74000">
                          <a:srgbClr val="9CB86E"/>
                        </a:gs>
                        <a:gs pos="100000">
                          <a:srgbClr val="156B13"/>
                        </a:gs>
                      </a:gsLst>
                      <a:lin ang="5400000" scaled="0"/>
                    </a:gradFill>
                  </a:tcPr>
                </a:tc>
              </a:tr>
            </a:tbl>
          </a:graphicData>
        </a:graphic>
      </p:graphicFrame>
      <p:graphicFrame>
        <p:nvGraphicFramePr>
          <p:cNvPr id="10" name="9 Tabla"/>
          <p:cNvGraphicFramePr>
            <a:graphicFrameLocks noGrp="1"/>
          </p:cNvGraphicFramePr>
          <p:nvPr>
            <p:extLst>
              <p:ext uri="{D42A27DB-BD31-4B8C-83A1-F6EECF244321}">
                <p14:modId xmlns:p14="http://schemas.microsoft.com/office/powerpoint/2010/main" val="2740470713"/>
              </p:ext>
            </p:extLst>
          </p:nvPr>
        </p:nvGraphicFramePr>
        <p:xfrm>
          <a:off x="1300766" y="4468968"/>
          <a:ext cx="9465973" cy="1300766"/>
        </p:xfrm>
        <a:graphic>
          <a:graphicData uri="http://schemas.openxmlformats.org/drawingml/2006/table">
            <a:tbl>
              <a:tblPr firstRow="1" firstCol="1" bandRow="1">
                <a:tableStyleId>{5C22544A-7EE6-4342-B048-85BDC9FD1C3A}</a:tableStyleId>
              </a:tblPr>
              <a:tblGrid>
                <a:gridCol w="1810909"/>
                <a:gridCol w="4277877"/>
                <a:gridCol w="3377187"/>
              </a:tblGrid>
              <a:tr h="420374">
                <a:tc>
                  <a:txBody>
                    <a:bodyPr/>
                    <a:lstStyle/>
                    <a:p>
                      <a:pPr algn="ctr">
                        <a:lnSpc>
                          <a:spcPct val="115000"/>
                        </a:lnSpc>
                        <a:spcAft>
                          <a:spcPts val="0"/>
                        </a:spcAft>
                      </a:pPr>
                      <a:r>
                        <a:rPr lang="es-CO" sz="2000" dirty="0">
                          <a:effectLst/>
                        </a:rPr>
                        <a:t>ITEM</a:t>
                      </a:r>
                      <a:endParaRPr lang="es-CO" sz="20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2000" dirty="0">
                          <a:effectLst/>
                        </a:rPr>
                        <a:t>NUMERO DE ACTA</a:t>
                      </a:r>
                      <a:endParaRPr lang="es-CO" sz="20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2000" dirty="0">
                          <a:effectLst/>
                        </a:rPr>
                        <a:t>FECHA</a:t>
                      </a:r>
                      <a:endParaRPr lang="es-CO" sz="20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r>
              <a:tr h="440196">
                <a:tc>
                  <a:txBody>
                    <a:bodyPr/>
                    <a:lstStyle/>
                    <a:p>
                      <a:pPr algn="ctr">
                        <a:lnSpc>
                          <a:spcPct val="115000"/>
                        </a:lnSpc>
                        <a:spcAft>
                          <a:spcPts val="0"/>
                        </a:spcAft>
                      </a:pPr>
                      <a:r>
                        <a:rPr lang="es-CO" sz="1100" dirty="0">
                          <a:solidFill>
                            <a:schemeClr val="tx1"/>
                          </a:solidFill>
                          <a:effectLst/>
                        </a:rPr>
                        <a:t>1</a:t>
                      </a:r>
                      <a:endParaRPr lang="es-CO" sz="1100" dirty="0">
                        <a:solidFill>
                          <a:schemeClr val="tx1"/>
                        </a:solidFill>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ACTA NUMERO 1</a:t>
                      </a:r>
                      <a:endParaRPr lang="es-CO" sz="11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26-Febrero-2018</a:t>
                      </a:r>
                      <a:endParaRPr lang="es-CO" sz="11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r>
              <a:tr h="440196">
                <a:tc>
                  <a:txBody>
                    <a:bodyPr/>
                    <a:lstStyle/>
                    <a:p>
                      <a:pPr algn="ctr">
                        <a:lnSpc>
                          <a:spcPct val="115000"/>
                        </a:lnSpc>
                        <a:spcAft>
                          <a:spcPts val="0"/>
                        </a:spcAft>
                      </a:pPr>
                      <a:r>
                        <a:rPr lang="es-CO" sz="1100" dirty="0">
                          <a:solidFill>
                            <a:schemeClr val="tx1"/>
                          </a:solidFill>
                          <a:effectLst/>
                        </a:rPr>
                        <a:t>2</a:t>
                      </a:r>
                      <a:endParaRPr lang="es-CO" sz="1100" dirty="0">
                        <a:solidFill>
                          <a:schemeClr val="tx1"/>
                        </a:solidFill>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ACTA NUMERO 2</a:t>
                      </a:r>
                      <a:endParaRPr lang="es-CO" sz="11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c>
                  <a:txBody>
                    <a:bodyPr/>
                    <a:lstStyle/>
                    <a:p>
                      <a:pPr algn="ctr">
                        <a:lnSpc>
                          <a:spcPct val="115000"/>
                        </a:lnSpc>
                        <a:spcAft>
                          <a:spcPts val="0"/>
                        </a:spcAft>
                      </a:pPr>
                      <a:r>
                        <a:rPr lang="es-CO" sz="1100" dirty="0">
                          <a:effectLst/>
                        </a:rPr>
                        <a:t>13-Marzo-2018</a:t>
                      </a:r>
                      <a:endParaRPr lang="es-CO" sz="1100" dirty="0">
                        <a:effectLst/>
                        <a:latin typeface="Calibri"/>
                        <a:ea typeface="Calibri"/>
                        <a:cs typeface="Times New Roman"/>
                      </a:endParaRPr>
                    </a:p>
                  </a:txBody>
                  <a:tcPr marL="68580" marR="68580" marT="0" marB="0">
                    <a:gradFill>
                      <a:gsLst>
                        <a:gs pos="0">
                          <a:schemeClr val="bg1"/>
                        </a:gs>
                        <a:gs pos="74000">
                          <a:srgbClr val="9CB86E"/>
                        </a:gs>
                        <a:gs pos="100000">
                          <a:srgbClr val="156B13"/>
                        </a:gs>
                      </a:gsLst>
                      <a:lin ang="5400000" scaled="0"/>
                    </a:gradFill>
                  </a:tcPr>
                </a:tc>
              </a:tr>
            </a:tbl>
          </a:graphicData>
        </a:graphic>
      </p:graphicFrame>
    </p:spTree>
    <p:extLst>
      <p:ext uri="{BB962C8B-B14F-4D97-AF65-F5344CB8AC3E}">
        <p14:creationId xmlns:p14="http://schemas.microsoft.com/office/powerpoint/2010/main" val="32915229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322118" y="986641"/>
            <a:ext cx="11680992" cy="1877437"/>
          </a:xfrm>
          <a:prstGeom prst="rect">
            <a:avLst/>
          </a:prstGeom>
        </p:spPr>
        <p:txBody>
          <a:bodyPr wrap="square">
            <a:spAutoFit/>
          </a:bodyPr>
          <a:lstStyle/>
          <a:p>
            <a:pPr algn="ctr"/>
            <a:r>
              <a:rPr lang="es-CO" sz="2000" b="1" dirty="0"/>
              <a:t>Llegan nuevos policías para el departamento del Putumayo </a:t>
            </a:r>
          </a:p>
          <a:p>
            <a:pPr algn="just"/>
            <a:r>
              <a:rPr lang="es-CO" sz="1600" dirty="0"/>
              <a:t>Cerca de 62 patrulleros hombres y mujeres llegan al Departamento con el fin de fortalecer los procesos de convivencia y seguridad ciudadana en todos los municipios del Putumayo. En cabeza de la secretaria de Gobierno, Luz Dary Ortega, y el comandante de Policía Putumayo, Cesar Moreno, se presentaron los nuevos policías</a:t>
            </a:r>
            <a:r>
              <a:rPr lang="es-CO" sz="1600" dirty="0" smtClean="0"/>
              <a:t>.</a:t>
            </a:r>
          </a:p>
          <a:p>
            <a:pPr algn="just"/>
            <a:r>
              <a:rPr lang="es-CO" sz="1600" dirty="0" smtClean="0"/>
              <a:t>Provenientes </a:t>
            </a:r>
            <a:r>
              <a:rPr lang="es-CO" sz="1600" dirty="0"/>
              <a:t>de todas las escuelas de formación policial del país, los uniformados que desplegarán actividades de prevención y educación ciudadana, también </a:t>
            </a:r>
            <a:r>
              <a:rPr lang="es-CO" sz="1600" dirty="0" smtClean="0"/>
              <a:t>realizarán </a:t>
            </a:r>
            <a:r>
              <a:rPr lang="es-CO" sz="1600" dirty="0"/>
              <a:t>planes operativos tanto en las zonas rurales como urbanas, fortaleciendo la seguridad y vinculando a la comunidad a los programas de participación ciudadana para consolidar la convivencia y seguridad en toda la región.</a:t>
            </a:r>
            <a:endParaRPr lang="es-CO" sz="1400" dirty="0"/>
          </a:p>
        </p:txBody>
      </p:sp>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0326" y="2802523"/>
            <a:ext cx="5164282" cy="3130687"/>
          </a:xfrm>
          <a:prstGeom prst="rect">
            <a:avLst/>
          </a:prstGeom>
          <a:ln>
            <a:noFill/>
          </a:ln>
          <a:effectLst>
            <a:glow rad="101600">
              <a:schemeClr val="accent6">
                <a:satMod val="175000"/>
                <a:alpha val="40000"/>
              </a:schemeClr>
            </a:glow>
            <a:softEdge rad="112500"/>
          </a:effectLst>
        </p:spPr>
      </p:pic>
      <p:sp>
        <p:nvSpPr>
          <p:cNvPr id="6" name="3 CuadroTexto"/>
          <p:cNvSpPr txBox="1"/>
          <p:nvPr/>
        </p:nvSpPr>
        <p:spPr>
          <a:xfrm>
            <a:off x="2833654" y="171735"/>
            <a:ext cx="7778538" cy="646331"/>
          </a:xfrm>
          <a:prstGeom prst="rect">
            <a:avLst/>
          </a:prstGeom>
          <a:noFill/>
        </p:spPr>
        <p:txBody>
          <a:bodyPr wrap="square" rtlCol="0">
            <a:spAutoFit/>
          </a:bodyPr>
          <a:lstStyle/>
          <a:p>
            <a:pPr algn="ctr"/>
            <a:r>
              <a:rPr lang="es-CO" sz="3600" b="1" dirty="0" smtClean="0"/>
              <a:t>NOTICIAS MES DE ABRIL DE 2018</a:t>
            </a:r>
            <a:endParaRPr lang="es-CO" sz="3600" b="1" dirty="0"/>
          </a:p>
        </p:txBody>
      </p:sp>
      <p:sp>
        <p:nvSpPr>
          <p:cNvPr id="7" name="CuadroTexto 6"/>
          <p:cNvSpPr txBox="1"/>
          <p:nvPr/>
        </p:nvSpPr>
        <p:spPr>
          <a:xfrm>
            <a:off x="322118" y="563810"/>
            <a:ext cx="3072246" cy="400110"/>
          </a:xfrm>
          <a:prstGeom prst="rect">
            <a:avLst/>
          </a:prstGeom>
          <a:noFill/>
        </p:spPr>
        <p:txBody>
          <a:bodyPr wrap="square" rtlCol="0">
            <a:spAutoFit/>
          </a:bodyPr>
          <a:lstStyle/>
          <a:p>
            <a:r>
              <a:rPr lang="es-CO" sz="2000" b="1" dirty="0" smtClean="0"/>
              <a:t>16 de Abril de 2018</a:t>
            </a:r>
            <a:endParaRPr lang="es-CO" sz="2000" b="1" dirty="0"/>
          </a:p>
        </p:txBody>
      </p:sp>
      <p:pic>
        <p:nvPicPr>
          <p:cNvPr id="8" name="Imagen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9854" y="2802524"/>
            <a:ext cx="5382491" cy="3130686"/>
          </a:xfrm>
          <a:prstGeom prst="rect">
            <a:avLst/>
          </a:prstGeom>
          <a:ln>
            <a:noFill/>
          </a:ln>
          <a:effectLst>
            <a:glow rad="101600">
              <a:schemeClr val="accent3">
                <a:satMod val="175000"/>
                <a:alpha val="40000"/>
              </a:schemeClr>
            </a:glow>
            <a:softEdge rad="112500"/>
          </a:effectLst>
        </p:spPr>
      </p:pic>
    </p:spTree>
    <p:extLst>
      <p:ext uri="{BB962C8B-B14F-4D97-AF65-F5344CB8AC3E}">
        <p14:creationId xmlns:p14="http://schemas.microsoft.com/office/powerpoint/2010/main" val="12220523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0946" y="830042"/>
            <a:ext cx="6567054" cy="5083532"/>
          </a:xfrm>
          <a:prstGeom prst="roundRect">
            <a:avLst>
              <a:gd name="adj" fmla="val 16667"/>
            </a:avLst>
          </a:prstGeom>
          <a:ln>
            <a:noFill/>
          </a:ln>
          <a:effectLst>
            <a:glow rad="101600">
              <a:schemeClr val="accent3">
                <a:satMod val="175000"/>
                <a:alpha val="40000"/>
              </a:schemeClr>
            </a:glow>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Rectángulo 6"/>
          <p:cNvSpPr/>
          <p:nvPr/>
        </p:nvSpPr>
        <p:spPr>
          <a:xfrm>
            <a:off x="7024255" y="896816"/>
            <a:ext cx="4956464" cy="5016758"/>
          </a:xfrm>
          <a:prstGeom prst="rect">
            <a:avLst/>
          </a:prstGeom>
          <a:ln>
            <a:solidFill>
              <a:schemeClr val="tx1"/>
            </a:solidFill>
          </a:ln>
        </p:spPr>
        <p:txBody>
          <a:bodyPr wrap="square">
            <a:spAutoFit/>
          </a:bodyPr>
          <a:lstStyle/>
          <a:p>
            <a:pPr algn="just"/>
            <a:r>
              <a:rPr lang="es-CO" sz="1600" dirty="0"/>
              <a:t>La Gobernadora del Putumayo, Sorrel Aroca Rodríguez, preside Consejo de Seguridad Extraordinario, con el objetivo de articular acciones entre las instituciones competentes frente a la situación del Establecimiento Penitenciario de Mediana Seguridad y Carcelario de Mocoa: el INPEC, Fuerzas Militares de Policía y Ejército, UNP, Procuraduría Regional, Dirección Seccional de Fiscalías, CTI de Fiscalía, Defensoría del Pueblo y la Alcaldía de Mocoa</a:t>
            </a:r>
            <a:r>
              <a:rPr lang="es-CO" sz="1600" dirty="0" smtClean="0"/>
              <a:t>.</a:t>
            </a:r>
          </a:p>
          <a:p>
            <a:pPr algn="just"/>
            <a:r>
              <a:rPr lang="es-CO" sz="1600" dirty="0" smtClean="0"/>
              <a:t>Participan</a:t>
            </a:r>
            <a:r>
              <a:rPr lang="es-CO" sz="1600" dirty="0"/>
              <a:t>, la Secretaria de Gobierno Departamental, Luz Dary Ortega y el Secretario de Desarrollo Social, Miguel Hugo Portilla.</a:t>
            </a:r>
            <a:br>
              <a:rPr lang="es-CO" sz="1600" dirty="0"/>
            </a:br>
            <a:r>
              <a:rPr lang="es-CO" sz="1600" dirty="0"/>
              <a:t>Durante la jornada buscan consolidar inquietudes, acciones y propuestas para presentar el próximo lunes 30 de abril a la llegada del Ministro de Justicia, Enrique Gil Botero, el Director Nacional del Instituto Penitenciario y Carcelario, Jorge Luis Ramírez y demás delegados del Gobierno Nacional. Esto teniendo en cuenta la trascendencia social, económica y jurídica que representaría el traslado del penal fuera de la región</a:t>
            </a:r>
          </a:p>
        </p:txBody>
      </p:sp>
      <p:sp>
        <p:nvSpPr>
          <p:cNvPr id="8" name="Rectángulo 7"/>
          <p:cNvSpPr/>
          <p:nvPr/>
        </p:nvSpPr>
        <p:spPr>
          <a:xfrm>
            <a:off x="6364310" y="222694"/>
            <a:ext cx="5827690" cy="400110"/>
          </a:xfrm>
          <a:prstGeom prst="rect">
            <a:avLst/>
          </a:prstGeom>
        </p:spPr>
        <p:txBody>
          <a:bodyPr wrap="square">
            <a:spAutoFit/>
          </a:bodyPr>
          <a:lstStyle/>
          <a:p>
            <a:r>
              <a:rPr lang="es-CO" sz="2000" b="1" dirty="0"/>
              <a:t>Consejo de Seguridad Departamental Extraordinario </a:t>
            </a:r>
          </a:p>
        </p:txBody>
      </p:sp>
      <p:sp>
        <p:nvSpPr>
          <p:cNvPr id="9" name="CuadroTexto 8"/>
          <p:cNvSpPr txBox="1"/>
          <p:nvPr/>
        </p:nvSpPr>
        <p:spPr>
          <a:xfrm>
            <a:off x="7024255" y="586220"/>
            <a:ext cx="2478233" cy="400110"/>
          </a:xfrm>
          <a:prstGeom prst="rect">
            <a:avLst/>
          </a:prstGeom>
          <a:noFill/>
        </p:spPr>
        <p:txBody>
          <a:bodyPr wrap="square" rtlCol="0">
            <a:spAutoFit/>
          </a:bodyPr>
          <a:lstStyle/>
          <a:p>
            <a:r>
              <a:rPr lang="es-CO" sz="2000" b="1" dirty="0" smtClean="0"/>
              <a:t>25 de abril de 2018 </a:t>
            </a:r>
            <a:endParaRPr lang="es-CO" sz="2000" b="1" dirty="0"/>
          </a:p>
        </p:txBody>
      </p:sp>
      <p:sp>
        <p:nvSpPr>
          <p:cNvPr id="6" name="3 CuadroTexto"/>
          <p:cNvSpPr txBox="1"/>
          <p:nvPr/>
        </p:nvSpPr>
        <p:spPr>
          <a:xfrm>
            <a:off x="290946" y="306822"/>
            <a:ext cx="6271846" cy="523220"/>
          </a:xfrm>
          <a:prstGeom prst="rect">
            <a:avLst/>
          </a:prstGeom>
          <a:noFill/>
        </p:spPr>
        <p:txBody>
          <a:bodyPr wrap="square" rtlCol="0">
            <a:spAutoFit/>
          </a:bodyPr>
          <a:lstStyle/>
          <a:p>
            <a:pPr algn="ctr"/>
            <a:r>
              <a:rPr lang="es-CO" sz="2800" b="1" dirty="0" smtClean="0"/>
              <a:t>NOTICIAS MES DE ABRIL DE 2018</a:t>
            </a:r>
            <a:endParaRPr lang="es-CO" sz="2800" b="1" dirty="0"/>
          </a:p>
        </p:txBody>
      </p:sp>
    </p:spTree>
    <p:extLst>
      <p:ext uri="{BB962C8B-B14F-4D97-AF65-F5344CB8AC3E}">
        <p14:creationId xmlns:p14="http://schemas.microsoft.com/office/powerpoint/2010/main" val="23974256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53793" y="287189"/>
            <a:ext cx="11758410" cy="5570756"/>
          </a:xfrm>
          <a:prstGeom prst="rect">
            <a:avLst/>
          </a:prstGeom>
        </p:spPr>
        <p:txBody>
          <a:bodyPr wrap="square">
            <a:spAutoFit/>
          </a:bodyPr>
          <a:lstStyle/>
          <a:p>
            <a:pPr lvl="0" algn="ctr"/>
            <a:r>
              <a:rPr lang="es-CO" sz="3600" b="1" dirty="0"/>
              <a:t>CONTACTOS</a:t>
            </a:r>
            <a:endParaRPr lang="es-CO" sz="3600" dirty="0"/>
          </a:p>
          <a:p>
            <a:pPr algn="ctr"/>
            <a:r>
              <a:rPr lang="es-CO" sz="3600" b="1" dirty="0" smtClean="0"/>
              <a:t>Secretaría </a:t>
            </a:r>
            <a:r>
              <a:rPr lang="es-CO" sz="3600" b="1" dirty="0"/>
              <a:t>de Gobierno Departamental</a:t>
            </a:r>
            <a:r>
              <a:rPr lang="es-CO" sz="3600" b="1" dirty="0" smtClean="0"/>
              <a:t>.</a:t>
            </a:r>
          </a:p>
          <a:p>
            <a:pPr algn="ctr"/>
            <a:r>
              <a:rPr lang="es-CO" sz="3600" dirty="0" smtClean="0"/>
              <a:t>Doc. Luz Dary Ortega Jamioy</a:t>
            </a:r>
            <a:endParaRPr lang="es-CO" sz="3600" dirty="0"/>
          </a:p>
          <a:p>
            <a:pPr algn="ctr"/>
            <a:r>
              <a:rPr lang="es-CO" sz="3600" b="1" dirty="0"/>
              <a:t>L</a:t>
            </a:r>
            <a:r>
              <a:rPr lang="es-CO" sz="3600" b="1" dirty="0" smtClean="0"/>
              <a:t>íder del programa</a:t>
            </a:r>
          </a:p>
          <a:p>
            <a:pPr algn="ctr"/>
            <a:r>
              <a:rPr lang="es-CO" sz="3600" dirty="0" smtClean="0"/>
              <a:t>Andrea Lorena Fernández Rosero</a:t>
            </a:r>
            <a:endParaRPr lang="es-CO" sz="3600" dirty="0"/>
          </a:p>
          <a:p>
            <a:pPr algn="ctr"/>
            <a:r>
              <a:rPr lang="es-CO" sz="3600" b="1" dirty="0"/>
              <a:t>Correo electrónico</a:t>
            </a:r>
            <a:r>
              <a:rPr lang="es-CO" sz="3600" dirty="0"/>
              <a:t>: </a:t>
            </a:r>
            <a:r>
              <a:rPr lang="es-CO" sz="3600" dirty="0" smtClean="0"/>
              <a:t>gobierno@putumayo.gov.co</a:t>
            </a:r>
            <a:endParaRPr lang="es-CO" sz="3600" dirty="0"/>
          </a:p>
          <a:p>
            <a:pPr algn="ctr"/>
            <a:r>
              <a:rPr lang="es-CO" sz="3600" b="1" dirty="0" smtClean="0"/>
              <a:t>Teléfono </a:t>
            </a:r>
            <a:r>
              <a:rPr lang="es-CO" sz="3600" b="1" dirty="0"/>
              <a:t>institucional</a:t>
            </a:r>
            <a:r>
              <a:rPr lang="es-CO" sz="3600" dirty="0"/>
              <a:t>:</a:t>
            </a:r>
            <a:r>
              <a:rPr lang="es-CO" sz="3600" b="1" dirty="0"/>
              <a:t> </a:t>
            </a:r>
            <a:r>
              <a:rPr lang="es-CO" sz="3600" dirty="0"/>
              <a:t>Conmutador (+578) 4206600  ▪  Fax: 4295196</a:t>
            </a:r>
          </a:p>
          <a:p>
            <a:pPr algn="ctr"/>
            <a:r>
              <a:rPr lang="es-CO" sz="3200" b="1" dirty="0"/>
              <a:t>Dirección</a:t>
            </a:r>
            <a:r>
              <a:rPr lang="es-CO" sz="3200" dirty="0"/>
              <a:t>: Palacio Departamental Mocoa Calle 8 No. </a:t>
            </a:r>
            <a:r>
              <a:rPr lang="es-CO" sz="3200" dirty="0" smtClean="0"/>
              <a:t>7-40, 2do Piso </a:t>
            </a:r>
            <a:r>
              <a:rPr lang="es-CO" sz="3600" dirty="0" smtClean="0"/>
              <a:t>Código </a:t>
            </a:r>
            <a:r>
              <a:rPr lang="es-CO" sz="3600" dirty="0"/>
              <a:t>Postal: </a:t>
            </a:r>
            <a:r>
              <a:rPr lang="es-CO" sz="3600" dirty="0" smtClean="0"/>
              <a:t>860001</a:t>
            </a:r>
            <a:r>
              <a:rPr lang="es-CO" sz="3600" dirty="0"/>
              <a:t> </a:t>
            </a:r>
          </a:p>
        </p:txBody>
      </p:sp>
      <p:sp>
        <p:nvSpPr>
          <p:cNvPr id="2" name="1 CuadroTexto"/>
          <p:cNvSpPr txBox="1"/>
          <p:nvPr/>
        </p:nvSpPr>
        <p:spPr>
          <a:xfrm>
            <a:off x="11500835" y="5653825"/>
            <a:ext cx="691166" cy="369332"/>
          </a:xfrm>
          <a:prstGeom prst="rect">
            <a:avLst/>
          </a:prstGeom>
          <a:noFill/>
        </p:spPr>
        <p:txBody>
          <a:bodyPr wrap="square" rtlCol="0">
            <a:spAutoFit/>
          </a:bodyPr>
          <a:lstStyle/>
          <a:p>
            <a:r>
              <a:rPr lang="es-CO" dirty="0" smtClean="0">
                <a:solidFill>
                  <a:schemeClr val="bg1"/>
                </a:solidFill>
              </a:rPr>
              <a:t>Pive</a:t>
            </a:r>
            <a:endParaRPr lang="es-CO" dirty="0">
              <a:solidFill>
                <a:schemeClr val="bg1"/>
              </a:solidFill>
            </a:endParaRPr>
          </a:p>
        </p:txBody>
      </p:sp>
    </p:spTree>
    <p:extLst>
      <p:ext uri="{BB962C8B-B14F-4D97-AF65-F5344CB8AC3E}">
        <p14:creationId xmlns:p14="http://schemas.microsoft.com/office/powerpoint/2010/main" val="20713126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53792" y="712656"/>
            <a:ext cx="10972799" cy="5201424"/>
          </a:xfrm>
          <a:prstGeom prst="rect">
            <a:avLst/>
          </a:prstGeom>
          <a:ln>
            <a:solidFill>
              <a:schemeClr val="tx1"/>
            </a:solidFill>
          </a:ln>
        </p:spPr>
        <p:txBody>
          <a:bodyPr wrap="square">
            <a:spAutoFit/>
          </a:bodyPr>
          <a:lstStyle/>
          <a:p>
            <a:pPr lvl="0" algn="ctr"/>
            <a:r>
              <a:rPr lang="es-CO" sz="3200" b="1" dirty="0"/>
              <a:t>QUIENES SOMOS COMO </a:t>
            </a:r>
            <a:r>
              <a:rPr lang="es-CO" sz="3200" b="1" dirty="0" smtClean="0"/>
              <a:t>PROGRAMA</a:t>
            </a:r>
          </a:p>
          <a:p>
            <a:pPr lvl="0" algn="just"/>
            <a:endParaRPr lang="es-CO" sz="2400" b="1" dirty="0"/>
          </a:p>
          <a:p>
            <a:pPr lvl="0" algn="just"/>
            <a:r>
              <a:rPr lang="es-CO" sz="2800" dirty="0" smtClean="0"/>
              <a:t>Somos </a:t>
            </a:r>
            <a:r>
              <a:rPr lang="es-CO" sz="2800" dirty="0"/>
              <a:t>un Programa Misional adscrito a la Secretaría de Gobierno Departamental, reglamentado a través del Decreto 0125 del 20 de Mayo de 2015, que brinda Asistencia Técnica al sistema Departamental y Municipal de atención a población víctima, con el fin  dinamizar las diferentes instancias reglamentadas en el marco de la Ley 1148 de 2011, realizar incidencia, gestión de recursos y articulación institucional para la implementación de acciones, programas y proyectos en beneficio de la población víctima del conflicto armado, en el marco de dar cumplimiento a lo establecido en el Plan de Acción Territorial (PAT).</a:t>
            </a:r>
          </a:p>
          <a:p>
            <a:pPr algn="just"/>
            <a:r>
              <a:rPr lang="es-CO" sz="2400" b="1" dirty="0"/>
              <a:t> </a:t>
            </a:r>
            <a:endParaRPr lang="es-CO" sz="2400" dirty="0"/>
          </a:p>
        </p:txBody>
      </p:sp>
    </p:spTree>
    <p:extLst>
      <p:ext uri="{BB962C8B-B14F-4D97-AF65-F5344CB8AC3E}">
        <p14:creationId xmlns:p14="http://schemas.microsoft.com/office/powerpoint/2010/main" val="38282759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3254" y="-182"/>
            <a:ext cx="12191998" cy="6858182"/>
          </a:xfrm>
          <a:prstGeom prst="rect">
            <a:avLst/>
          </a:prstGeom>
          <a:noFill/>
          <a:extLst>
            <a:ext uri="{909E8E84-426E-40DD-AFC4-6F175D3DCCD1}">
              <a14:hiddenFill xmlns:a14="http://schemas.microsoft.com/office/drawing/2010/main">
                <a:solidFill>
                  <a:srgbClr val="FFFFFF"/>
                </a:solidFill>
              </a14:hiddenFill>
            </a:ext>
          </a:extLst>
        </p:spPr>
      </p:pic>
      <p:sp>
        <p:nvSpPr>
          <p:cNvPr id="3" name="2 Rectángulo"/>
          <p:cNvSpPr/>
          <p:nvPr/>
        </p:nvSpPr>
        <p:spPr>
          <a:xfrm>
            <a:off x="489397" y="367501"/>
            <a:ext cx="10143434" cy="646331"/>
          </a:xfrm>
          <a:prstGeom prst="rect">
            <a:avLst/>
          </a:prstGeom>
        </p:spPr>
        <p:txBody>
          <a:bodyPr wrap="square">
            <a:spAutoFit/>
          </a:bodyPr>
          <a:lstStyle/>
          <a:p>
            <a:pPr lvl="0" algn="ctr"/>
            <a:r>
              <a:rPr lang="es-CO" sz="3600" b="1" dirty="0"/>
              <a:t>PROYECTOS EJECUTADOS VIGENCIA </a:t>
            </a:r>
            <a:r>
              <a:rPr lang="es-CO" sz="3600" b="1" dirty="0" smtClean="0"/>
              <a:t>2017-2018 </a:t>
            </a:r>
            <a:endParaRPr lang="es-CO" sz="3600" dirty="0"/>
          </a:p>
        </p:txBody>
      </p:sp>
      <p:graphicFrame>
        <p:nvGraphicFramePr>
          <p:cNvPr id="4" name="3 Tabla"/>
          <p:cNvGraphicFramePr>
            <a:graphicFrameLocks noGrp="1"/>
          </p:cNvGraphicFramePr>
          <p:nvPr>
            <p:extLst>
              <p:ext uri="{D42A27DB-BD31-4B8C-83A1-F6EECF244321}">
                <p14:modId xmlns:p14="http://schemas.microsoft.com/office/powerpoint/2010/main" val="873196763"/>
              </p:ext>
            </p:extLst>
          </p:nvPr>
        </p:nvGraphicFramePr>
        <p:xfrm>
          <a:off x="391033" y="1153308"/>
          <a:ext cx="11436440" cy="5162970"/>
        </p:xfrm>
        <a:graphic>
          <a:graphicData uri="http://schemas.openxmlformats.org/drawingml/2006/table">
            <a:tbl>
              <a:tblPr firstRow="1" firstCol="1" bandRow="1">
                <a:tableStyleId>{21E4AEA4-8DFA-4A89-87EB-49C32662AFE0}</a:tableStyleId>
              </a:tblPr>
              <a:tblGrid>
                <a:gridCol w="1612585"/>
                <a:gridCol w="3663654"/>
                <a:gridCol w="1215212"/>
                <a:gridCol w="1269904"/>
                <a:gridCol w="2414777"/>
                <a:gridCol w="1260308"/>
              </a:tblGrid>
              <a:tr h="675297">
                <a:tc>
                  <a:txBody>
                    <a:bodyPr/>
                    <a:lstStyle/>
                    <a:p>
                      <a:pPr algn="ctr">
                        <a:lnSpc>
                          <a:spcPct val="115000"/>
                        </a:lnSpc>
                        <a:spcAft>
                          <a:spcPts val="0"/>
                        </a:spcAft>
                      </a:pPr>
                      <a:endParaRPr lang="es-CO" sz="1200" dirty="0" smtClean="0">
                        <a:effectLst/>
                      </a:endParaRPr>
                    </a:p>
                    <a:p>
                      <a:pPr algn="ctr">
                        <a:lnSpc>
                          <a:spcPct val="115000"/>
                        </a:lnSpc>
                        <a:spcAft>
                          <a:spcPts val="0"/>
                        </a:spcAft>
                      </a:pPr>
                      <a:r>
                        <a:rPr lang="es-CO" sz="1200" dirty="0" smtClean="0">
                          <a:effectLst/>
                        </a:rPr>
                        <a:t>N</a:t>
                      </a:r>
                      <a:r>
                        <a:rPr lang="es-CO" sz="1200" dirty="0">
                          <a:effectLst/>
                        </a:rPr>
                        <a:t>° CONTRATO</a:t>
                      </a:r>
                      <a:endParaRPr lang="es-CO" sz="1800" dirty="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 </a:t>
                      </a:r>
                      <a:endParaRPr lang="es-CO" sz="1800" dirty="0">
                        <a:effectLst/>
                      </a:endParaRPr>
                    </a:p>
                    <a:p>
                      <a:pPr algn="ctr">
                        <a:lnSpc>
                          <a:spcPct val="115000"/>
                        </a:lnSpc>
                        <a:spcAft>
                          <a:spcPts val="0"/>
                        </a:spcAft>
                      </a:pPr>
                      <a:r>
                        <a:rPr lang="es-CO" sz="1200" dirty="0">
                          <a:effectLst/>
                        </a:rPr>
                        <a:t>NOMBRE DEL OBJETO</a:t>
                      </a:r>
                      <a:endParaRPr lang="es-CO" sz="1800" dirty="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 </a:t>
                      </a:r>
                      <a:endParaRPr lang="es-CO" sz="1800" dirty="0">
                        <a:effectLst/>
                      </a:endParaRPr>
                    </a:p>
                    <a:p>
                      <a:pPr algn="ctr">
                        <a:lnSpc>
                          <a:spcPct val="115000"/>
                        </a:lnSpc>
                        <a:spcAft>
                          <a:spcPts val="0"/>
                        </a:spcAft>
                      </a:pPr>
                      <a:r>
                        <a:rPr lang="es-CO" sz="1200" dirty="0">
                          <a:effectLst/>
                        </a:rPr>
                        <a:t>VALOR DEL CONVENIO</a:t>
                      </a:r>
                      <a:endParaRPr lang="es-CO" sz="1800" dirty="0">
                        <a:effectLst/>
                        <a:latin typeface="Calibri"/>
                        <a:ea typeface="Times New Roman"/>
                        <a:cs typeface="Times New Roman"/>
                      </a:endParaRPr>
                    </a:p>
                  </a:txBody>
                  <a:tcPr marL="58512" marR="58512" marT="0" marB="0"/>
                </a:tc>
                <a:tc>
                  <a:txBody>
                    <a:bodyPr/>
                    <a:lstStyle/>
                    <a:p>
                      <a:pPr algn="ctr">
                        <a:lnSpc>
                          <a:spcPct val="115000"/>
                        </a:lnSpc>
                        <a:spcAft>
                          <a:spcPts val="0"/>
                        </a:spcAft>
                      </a:pPr>
                      <a:endParaRPr lang="es-CO" sz="1200" dirty="0" smtClean="0">
                        <a:effectLst/>
                      </a:endParaRPr>
                    </a:p>
                    <a:p>
                      <a:pPr algn="ctr">
                        <a:lnSpc>
                          <a:spcPct val="115000"/>
                        </a:lnSpc>
                        <a:spcAft>
                          <a:spcPts val="0"/>
                        </a:spcAft>
                      </a:pPr>
                      <a:r>
                        <a:rPr lang="es-CO" sz="1200" dirty="0" smtClean="0">
                          <a:effectLst/>
                        </a:rPr>
                        <a:t>N</a:t>
                      </a:r>
                      <a:r>
                        <a:rPr lang="es-CO" sz="1200" dirty="0">
                          <a:effectLst/>
                        </a:rPr>
                        <a:t>° DE PERSONAS BENEFICIADAS</a:t>
                      </a:r>
                      <a:endParaRPr lang="es-CO" sz="1800" dirty="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 </a:t>
                      </a:r>
                      <a:endParaRPr lang="es-CO" sz="1800" dirty="0">
                        <a:effectLst/>
                      </a:endParaRPr>
                    </a:p>
                    <a:p>
                      <a:pPr algn="ctr">
                        <a:lnSpc>
                          <a:spcPct val="115000"/>
                        </a:lnSpc>
                        <a:spcAft>
                          <a:spcPts val="0"/>
                        </a:spcAft>
                      </a:pPr>
                      <a:r>
                        <a:rPr lang="es-CO" sz="1200" dirty="0">
                          <a:effectLst/>
                        </a:rPr>
                        <a:t>IMPACTO DEL PROYECTO</a:t>
                      </a:r>
                      <a:endParaRPr lang="es-CO" sz="18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 </a:t>
                      </a:r>
                      <a:endParaRPr lang="es-CO" sz="1800" dirty="0">
                        <a:effectLst/>
                      </a:endParaRPr>
                    </a:p>
                    <a:p>
                      <a:pPr algn="just">
                        <a:lnSpc>
                          <a:spcPct val="115000"/>
                        </a:lnSpc>
                        <a:spcAft>
                          <a:spcPts val="0"/>
                        </a:spcAft>
                      </a:pPr>
                      <a:r>
                        <a:rPr lang="es-CO" sz="1200" dirty="0">
                          <a:effectLst/>
                        </a:rPr>
                        <a:t>ESTADO ACTUAL DEL PROYECTO</a:t>
                      </a:r>
                      <a:endParaRPr lang="es-CO" sz="1800" dirty="0">
                        <a:effectLst/>
                        <a:latin typeface="Calibri"/>
                        <a:ea typeface="Times New Roman"/>
                        <a:cs typeface="Times New Roman"/>
                      </a:endParaRPr>
                    </a:p>
                  </a:txBody>
                  <a:tcPr marL="58512" marR="58512" marT="0" marB="0"/>
                </a:tc>
              </a:tr>
              <a:tr h="1747273">
                <a:tc>
                  <a:txBody>
                    <a:bodyPr/>
                    <a:lstStyle/>
                    <a:p>
                      <a:pPr algn="just">
                        <a:lnSpc>
                          <a:spcPct val="115000"/>
                        </a:lnSpc>
                        <a:spcAft>
                          <a:spcPts val="0"/>
                        </a:spcAft>
                      </a:pPr>
                      <a:r>
                        <a:rPr lang="es-CO" sz="1200" dirty="0">
                          <a:effectLst/>
                        </a:rPr>
                        <a:t> </a:t>
                      </a:r>
                      <a:endParaRPr lang="es-CO" sz="1600" dirty="0">
                        <a:effectLst/>
                      </a:endParaRPr>
                    </a:p>
                    <a:p>
                      <a:pPr algn="just">
                        <a:lnSpc>
                          <a:spcPct val="115000"/>
                        </a:lnSpc>
                        <a:spcAft>
                          <a:spcPts val="0"/>
                        </a:spcAft>
                      </a:pPr>
                      <a:r>
                        <a:rPr lang="es-CO" sz="1200" dirty="0">
                          <a:effectLst/>
                        </a:rPr>
                        <a:t> </a:t>
                      </a:r>
                      <a:endParaRPr lang="es-CO" sz="1600" dirty="0">
                        <a:effectLst/>
                      </a:endParaRPr>
                    </a:p>
                    <a:p>
                      <a:pPr algn="just">
                        <a:lnSpc>
                          <a:spcPct val="115000"/>
                        </a:lnSpc>
                        <a:spcAft>
                          <a:spcPts val="0"/>
                        </a:spcAft>
                      </a:pPr>
                      <a:r>
                        <a:rPr lang="es-CO" sz="1200" dirty="0">
                          <a:effectLst/>
                        </a:rPr>
                        <a:t> </a:t>
                      </a:r>
                      <a:endParaRPr lang="es-CO" sz="1600" dirty="0">
                        <a:effectLst/>
                      </a:endParaRPr>
                    </a:p>
                    <a:p>
                      <a:pPr algn="just">
                        <a:lnSpc>
                          <a:spcPct val="115000"/>
                        </a:lnSpc>
                        <a:spcAft>
                          <a:spcPts val="0"/>
                        </a:spcAft>
                      </a:pPr>
                      <a:r>
                        <a:rPr lang="es-CO" sz="1200" dirty="0">
                          <a:effectLst/>
                        </a:rPr>
                        <a:t> </a:t>
                      </a:r>
                      <a:endParaRPr lang="es-CO" sz="1600" dirty="0">
                        <a:effectLst/>
                      </a:endParaRPr>
                    </a:p>
                    <a:p>
                      <a:pPr algn="just">
                        <a:lnSpc>
                          <a:spcPct val="115000"/>
                        </a:lnSpc>
                        <a:spcAft>
                          <a:spcPts val="0"/>
                        </a:spcAft>
                      </a:pPr>
                      <a:r>
                        <a:rPr lang="es-CO" sz="1200" dirty="0">
                          <a:effectLst/>
                        </a:rPr>
                        <a:t>CONVENIO 001 del 02 de Marzo de 2016</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ADICIONAL AL PROYECTO DENOMINADO: "APOYO AL FORTALECIMIENTO DE LA GOBERNACION PARA</a:t>
                      </a:r>
                      <a:endParaRPr lang="es-CO" sz="1600" dirty="0">
                        <a:effectLst/>
                      </a:endParaRPr>
                    </a:p>
                    <a:p>
                      <a:pPr algn="just">
                        <a:lnSpc>
                          <a:spcPct val="115000"/>
                        </a:lnSpc>
                        <a:spcAft>
                          <a:spcPts val="0"/>
                        </a:spcAft>
                      </a:pPr>
                      <a:r>
                        <a:rPr lang="es-CO" sz="1200" dirty="0">
                          <a:effectLst/>
                        </a:rPr>
                        <a:t>LA ASISTENCIA TECNICA EN LA IMPLEMENTACION DE LA</a:t>
                      </a:r>
                      <a:endParaRPr lang="es-CO" sz="1600" dirty="0">
                        <a:effectLst/>
                      </a:endParaRPr>
                    </a:p>
                    <a:p>
                      <a:pPr algn="just">
                        <a:lnSpc>
                          <a:spcPct val="115000"/>
                        </a:lnSpc>
                        <a:spcAft>
                          <a:spcPts val="0"/>
                        </a:spcAft>
                      </a:pPr>
                      <a:r>
                        <a:rPr lang="es-CO" sz="1200" dirty="0">
                          <a:effectLst/>
                        </a:rPr>
                        <a:t>POLITICA PUBLICA DE VICTIMAS EN LOS 13 MUNICIPIOS </a:t>
                      </a:r>
                      <a:r>
                        <a:rPr lang="es-CO" sz="1200" dirty="0" smtClean="0">
                          <a:effectLst/>
                        </a:rPr>
                        <a:t>Y EL </a:t>
                      </a:r>
                      <a:r>
                        <a:rPr lang="es-CO" sz="1200" dirty="0">
                          <a:effectLst/>
                        </a:rPr>
                        <a:t>DEPARTAMENTO DEL PUTUMAYO".</a:t>
                      </a:r>
                      <a:endParaRPr lang="es-CO" sz="1600" dirty="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 </a:t>
                      </a:r>
                      <a:endParaRPr lang="es-CO" sz="1600" dirty="0">
                        <a:effectLst/>
                      </a:endParaRPr>
                    </a:p>
                    <a:p>
                      <a:pPr algn="ctr">
                        <a:lnSpc>
                          <a:spcPct val="115000"/>
                        </a:lnSpc>
                        <a:spcAft>
                          <a:spcPts val="0"/>
                        </a:spcAft>
                      </a:pPr>
                      <a:r>
                        <a:rPr lang="es-CO" sz="1200" dirty="0">
                          <a:effectLst/>
                        </a:rPr>
                        <a:t>$145.000.000</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a:effectLst/>
                        </a:rPr>
                        <a:t>360 funcionarios públicos fortalecidos.</a:t>
                      </a:r>
                      <a:endParaRPr lang="es-CO" sz="1600">
                        <a:effectLst/>
                      </a:endParaRPr>
                    </a:p>
                    <a:p>
                      <a:pPr algn="just">
                        <a:lnSpc>
                          <a:spcPct val="115000"/>
                        </a:lnSpc>
                        <a:spcAft>
                          <a:spcPts val="0"/>
                        </a:spcAft>
                      </a:pPr>
                      <a:r>
                        <a:rPr lang="es-CO" sz="1200">
                          <a:effectLst/>
                        </a:rPr>
                        <a:t>25 personas apoyadas de la Mesa Departamental de Víctimas con fortalecimiento.</a:t>
                      </a:r>
                      <a:endParaRPr lang="es-CO" sz="160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a:effectLst/>
                        </a:rPr>
                        <a:t>Dinamización de las instancias de política pública del orden departamental y municipal. </a:t>
                      </a:r>
                      <a:endParaRPr lang="es-CO" sz="1600">
                        <a:effectLst/>
                      </a:endParaRPr>
                    </a:p>
                    <a:p>
                      <a:pPr algn="just">
                        <a:lnSpc>
                          <a:spcPct val="115000"/>
                        </a:lnSpc>
                        <a:spcAft>
                          <a:spcPts val="0"/>
                        </a:spcAft>
                      </a:pPr>
                      <a:r>
                        <a:rPr lang="es-CO" sz="1200">
                          <a:effectLst/>
                        </a:rPr>
                        <a:t>Asistencia técnica municipal frente a las herramientas de planificación y seguimiento de la PPV.</a:t>
                      </a:r>
                      <a:endParaRPr lang="es-CO" sz="1600">
                        <a:effectLst/>
                        <a:latin typeface="Calibri"/>
                        <a:ea typeface="Times New Roman"/>
                        <a:cs typeface="Times New Roman"/>
                      </a:endParaRPr>
                    </a:p>
                  </a:txBody>
                  <a:tcPr marL="58512" marR="58512" marT="0" marB="0"/>
                </a:tc>
                <a:tc>
                  <a:txBody>
                    <a:bodyPr/>
                    <a:lstStyle/>
                    <a:p>
                      <a:pPr algn="ctr">
                        <a:lnSpc>
                          <a:spcPct val="115000"/>
                        </a:lnSpc>
                        <a:spcAft>
                          <a:spcPts val="0"/>
                        </a:spcAft>
                      </a:pPr>
                      <a:endParaRPr lang="es-CO" sz="1200" smtClean="0">
                        <a:effectLst/>
                      </a:endParaRPr>
                    </a:p>
                    <a:p>
                      <a:pPr algn="ctr">
                        <a:lnSpc>
                          <a:spcPct val="115000"/>
                        </a:lnSpc>
                        <a:spcAft>
                          <a:spcPts val="0"/>
                        </a:spcAft>
                      </a:pPr>
                      <a:endParaRPr lang="es-CO" sz="1200" smtClean="0">
                        <a:effectLst/>
                      </a:endParaRPr>
                    </a:p>
                    <a:p>
                      <a:pPr algn="ctr">
                        <a:lnSpc>
                          <a:spcPct val="115000"/>
                        </a:lnSpc>
                        <a:spcAft>
                          <a:spcPts val="0"/>
                        </a:spcAft>
                      </a:pPr>
                      <a:endParaRPr lang="es-CO" sz="1200" smtClean="0">
                        <a:effectLst/>
                      </a:endParaRPr>
                    </a:p>
                    <a:p>
                      <a:pPr algn="ctr">
                        <a:lnSpc>
                          <a:spcPct val="115000"/>
                        </a:lnSpc>
                        <a:spcAft>
                          <a:spcPts val="0"/>
                        </a:spcAft>
                      </a:pPr>
                      <a:r>
                        <a:rPr lang="es-CO" sz="1200" smtClean="0">
                          <a:effectLst/>
                        </a:rPr>
                        <a:t>Liquidado</a:t>
                      </a:r>
                      <a:r>
                        <a:rPr lang="es-CO" sz="1200" dirty="0">
                          <a:effectLst/>
                        </a:rPr>
                        <a:t>.</a:t>
                      </a:r>
                      <a:endParaRPr lang="es-CO" sz="1600" dirty="0">
                        <a:effectLst/>
                        <a:latin typeface="Calibri"/>
                        <a:ea typeface="Times New Roman"/>
                        <a:cs typeface="Times New Roman"/>
                      </a:endParaRPr>
                    </a:p>
                  </a:txBody>
                  <a:tcPr marL="58512" marR="58512" marT="0" marB="0"/>
                </a:tc>
              </a:tr>
              <a:tr h="1484344">
                <a:tc>
                  <a:txBody>
                    <a:bodyPr/>
                    <a:lstStyle/>
                    <a:p>
                      <a:pPr algn="just">
                        <a:lnSpc>
                          <a:spcPct val="115000"/>
                        </a:lnSpc>
                        <a:spcAft>
                          <a:spcPts val="0"/>
                        </a:spcAft>
                      </a:pPr>
                      <a:r>
                        <a:rPr lang="es-CO" sz="1200" dirty="0">
                          <a:effectLst/>
                        </a:rPr>
                        <a:t>CONVENIO 007 de 18 de Septiembre de 2017.</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"APOYO AL FORTALECIMIENTO DE LA GOBERNACION PARA</a:t>
                      </a:r>
                      <a:endParaRPr lang="es-CO" sz="1600" dirty="0">
                        <a:effectLst/>
                      </a:endParaRPr>
                    </a:p>
                    <a:p>
                      <a:pPr algn="just">
                        <a:lnSpc>
                          <a:spcPct val="115000"/>
                        </a:lnSpc>
                        <a:spcAft>
                          <a:spcPts val="0"/>
                        </a:spcAft>
                      </a:pPr>
                      <a:r>
                        <a:rPr lang="es-CO" sz="1200" dirty="0">
                          <a:effectLst/>
                        </a:rPr>
                        <a:t>LA ASISTENCIA TECNICA EN LA IMPLEMENTACION DE LA</a:t>
                      </a:r>
                      <a:endParaRPr lang="es-CO" sz="1600" dirty="0">
                        <a:effectLst/>
                      </a:endParaRPr>
                    </a:p>
                    <a:p>
                      <a:pPr algn="just">
                        <a:lnSpc>
                          <a:spcPct val="115000"/>
                        </a:lnSpc>
                        <a:spcAft>
                          <a:spcPts val="0"/>
                        </a:spcAft>
                      </a:pPr>
                      <a:r>
                        <a:rPr lang="es-CO" sz="1200" dirty="0">
                          <a:effectLst/>
                        </a:rPr>
                        <a:t>POLITICA PUBLICA DE VICTIMAS EN LOS 13 MUNICIPIOS </a:t>
                      </a:r>
                      <a:r>
                        <a:rPr lang="es-CO" sz="1200" dirty="0" smtClean="0">
                          <a:effectLst/>
                        </a:rPr>
                        <a:t>Y EL </a:t>
                      </a:r>
                      <a:r>
                        <a:rPr lang="es-CO" sz="1200" dirty="0">
                          <a:effectLst/>
                        </a:rPr>
                        <a:t>DEPARTAMENTO DEL PUTUMAYO".</a:t>
                      </a:r>
                      <a:endParaRPr lang="es-CO" sz="1600" dirty="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$200.000.000</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600 funcionarios aproximadamente fortalecidos en la implementación de la política pública de víctimas.</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Dinamización de las instancias de política pública del orden departamental y municipal. </a:t>
                      </a:r>
                      <a:endParaRPr lang="es-CO" sz="1600" dirty="0">
                        <a:effectLst/>
                      </a:endParaRPr>
                    </a:p>
                    <a:p>
                      <a:pPr algn="just">
                        <a:lnSpc>
                          <a:spcPct val="115000"/>
                        </a:lnSpc>
                        <a:spcAft>
                          <a:spcPts val="0"/>
                        </a:spcAft>
                      </a:pPr>
                      <a:r>
                        <a:rPr lang="es-CO" sz="1200" dirty="0">
                          <a:effectLst/>
                        </a:rPr>
                        <a:t>Asistencia técnica municipal frente a las herramientas de planificación y seguimiento de la PPV.</a:t>
                      </a:r>
                      <a:endParaRPr lang="es-CO" sz="1600" dirty="0">
                        <a:effectLst/>
                        <a:latin typeface="Calibri"/>
                        <a:ea typeface="Times New Roman"/>
                        <a:cs typeface="Times New Roman"/>
                      </a:endParaRPr>
                    </a:p>
                  </a:txBody>
                  <a:tcPr marL="58512" marR="58512" marT="0" marB="0"/>
                </a:tc>
                <a:tc>
                  <a:txBody>
                    <a:bodyPr/>
                    <a:lstStyle/>
                    <a:p>
                      <a:pPr algn="ctr">
                        <a:lnSpc>
                          <a:spcPct val="115000"/>
                        </a:lnSpc>
                        <a:spcAft>
                          <a:spcPts val="0"/>
                        </a:spcAft>
                      </a:pPr>
                      <a:endParaRPr lang="es-CO" sz="1200" smtClean="0">
                        <a:effectLst/>
                      </a:endParaRPr>
                    </a:p>
                    <a:p>
                      <a:pPr algn="ctr">
                        <a:lnSpc>
                          <a:spcPct val="115000"/>
                        </a:lnSpc>
                        <a:spcAft>
                          <a:spcPts val="0"/>
                        </a:spcAft>
                      </a:pPr>
                      <a:endParaRPr lang="es-CO" sz="1200" smtClean="0">
                        <a:effectLst/>
                      </a:endParaRPr>
                    </a:p>
                    <a:p>
                      <a:pPr algn="ctr">
                        <a:lnSpc>
                          <a:spcPct val="115000"/>
                        </a:lnSpc>
                        <a:spcAft>
                          <a:spcPts val="0"/>
                        </a:spcAft>
                      </a:pPr>
                      <a:r>
                        <a:rPr lang="es-CO" sz="1200" smtClean="0">
                          <a:effectLst/>
                        </a:rPr>
                        <a:t>En </a:t>
                      </a:r>
                      <a:r>
                        <a:rPr lang="es-CO" sz="1200">
                          <a:effectLst/>
                        </a:rPr>
                        <a:t>liquidación.</a:t>
                      </a:r>
                      <a:endParaRPr lang="es-CO" sz="1600">
                        <a:effectLst/>
                        <a:latin typeface="Calibri"/>
                        <a:ea typeface="Times New Roman"/>
                        <a:cs typeface="Times New Roman"/>
                      </a:endParaRPr>
                    </a:p>
                  </a:txBody>
                  <a:tcPr marL="58512" marR="58512" marT="0" marB="0"/>
                </a:tc>
              </a:tr>
              <a:tr h="1110521">
                <a:tc>
                  <a:txBody>
                    <a:bodyPr/>
                    <a:lstStyle/>
                    <a:p>
                      <a:pPr algn="just">
                        <a:lnSpc>
                          <a:spcPct val="115000"/>
                        </a:lnSpc>
                        <a:spcAft>
                          <a:spcPts val="0"/>
                        </a:spcAft>
                      </a:pPr>
                      <a:r>
                        <a:rPr lang="es-CO" sz="1200">
                          <a:effectLst/>
                        </a:rPr>
                        <a:t>CONTRATO NO. 884 DE 23 DE NOVIEMBRE DE 2017.</a:t>
                      </a:r>
                      <a:endParaRPr lang="es-CO" sz="160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a:effectLst/>
                        </a:rPr>
                        <a:t>“APOYO PARA LA ACTUALIZACIÓN DEL PLAN DE CONTINGENCIA PARA LA ATENCIÓN Y AYUDA HUMANITARIA INMEDIATA PARA VÍCTIMAS DEL CONFLICTO ARMADO, EN EL DEPARTAMENTO DEL PUTUMAYO”</a:t>
                      </a:r>
                      <a:endParaRPr lang="es-CO" sz="1600">
                        <a:effectLst/>
                        <a:latin typeface="Calibri"/>
                        <a:ea typeface="Times New Roman"/>
                        <a:cs typeface="Times New Roman"/>
                      </a:endParaRPr>
                    </a:p>
                  </a:txBody>
                  <a:tcPr marL="58512" marR="58512" marT="0" marB="0"/>
                </a:tc>
                <a:tc>
                  <a:txBody>
                    <a:bodyPr/>
                    <a:lstStyle/>
                    <a:p>
                      <a:pPr algn="ctr">
                        <a:lnSpc>
                          <a:spcPct val="115000"/>
                        </a:lnSpc>
                        <a:spcAft>
                          <a:spcPts val="0"/>
                        </a:spcAft>
                      </a:pPr>
                      <a:r>
                        <a:rPr lang="es-CO" sz="1200" dirty="0">
                          <a:effectLst/>
                        </a:rPr>
                        <a:t>$41.130.000</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78 personas beneficiadas.</a:t>
                      </a:r>
                      <a:endParaRPr lang="es-CO" sz="1600" dirty="0">
                        <a:effectLst/>
                        <a:latin typeface="Calibri"/>
                        <a:ea typeface="Times New Roman"/>
                        <a:cs typeface="Times New Roman"/>
                      </a:endParaRPr>
                    </a:p>
                  </a:txBody>
                  <a:tcPr marL="58512" marR="58512" marT="0" marB="0"/>
                </a:tc>
                <a:tc>
                  <a:txBody>
                    <a:bodyPr/>
                    <a:lstStyle/>
                    <a:p>
                      <a:pPr algn="just">
                        <a:lnSpc>
                          <a:spcPct val="115000"/>
                        </a:lnSpc>
                        <a:spcAft>
                          <a:spcPts val="0"/>
                        </a:spcAft>
                      </a:pPr>
                      <a:r>
                        <a:rPr lang="es-CO" sz="1200" dirty="0">
                          <a:effectLst/>
                        </a:rPr>
                        <a:t>Documento actualizado para la atención y activación de la ruta de atención </a:t>
                      </a:r>
                      <a:endParaRPr lang="es-CO" sz="1600" dirty="0">
                        <a:effectLst/>
                        <a:latin typeface="Calibri"/>
                        <a:ea typeface="Times New Roman"/>
                        <a:cs typeface="Times New Roman"/>
                      </a:endParaRPr>
                    </a:p>
                  </a:txBody>
                  <a:tcPr marL="58512" marR="58512" marT="0" marB="0"/>
                </a:tc>
                <a:tc>
                  <a:txBody>
                    <a:bodyPr/>
                    <a:lstStyle/>
                    <a:p>
                      <a:pPr algn="ctr">
                        <a:lnSpc>
                          <a:spcPct val="115000"/>
                        </a:lnSpc>
                        <a:spcAft>
                          <a:spcPts val="0"/>
                        </a:spcAft>
                      </a:pPr>
                      <a:endParaRPr lang="es-CO" sz="1200" dirty="0" smtClean="0">
                        <a:effectLst/>
                      </a:endParaRPr>
                    </a:p>
                    <a:p>
                      <a:pPr algn="ctr">
                        <a:lnSpc>
                          <a:spcPct val="115000"/>
                        </a:lnSpc>
                        <a:spcAft>
                          <a:spcPts val="0"/>
                        </a:spcAft>
                      </a:pPr>
                      <a:endParaRPr lang="es-CO" sz="1200" dirty="0" smtClean="0">
                        <a:effectLst/>
                      </a:endParaRPr>
                    </a:p>
                    <a:p>
                      <a:pPr algn="ctr">
                        <a:lnSpc>
                          <a:spcPct val="115000"/>
                        </a:lnSpc>
                        <a:spcAft>
                          <a:spcPts val="0"/>
                        </a:spcAft>
                      </a:pPr>
                      <a:r>
                        <a:rPr lang="es-CO" sz="1200" dirty="0" smtClean="0">
                          <a:effectLst/>
                        </a:rPr>
                        <a:t>En </a:t>
                      </a:r>
                      <a:r>
                        <a:rPr lang="es-CO" sz="1200" dirty="0">
                          <a:effectLst/>
                        </a:rPr>
                        <a:t>liquidación.</a:t>
                      </a:r>
                      <a:endParaRPr lang="es-CO" sz="1600" dirty="0">
                        <a:effectLst/>
                        <a:latin typeface="Calibri"/>
                        <a:ea typeface="Times New Roman"/>
                        <a:cs typeface="Times New Roman"/>
                      </a:endParaRPr>
                    </a:p>
                  </a:txBody>
                  <a:tcPr marL="58512" marR="58512" marT="0" marB="0"/>
                </a:tc>
              </a:tr>
            </a:tbl>
          </a:graphicData>
        </a:graphic>
      </p:graphicFrame>
    </p:spTree>
    <p:extLst>
      <p:ext uri="{BB962C8B-B14F-4D97-AF65-F5344CB8AC3E}">
        <p14:creationId xmlns:p14="http://schemas.microsoft.com/office/powerpoint/2010/main" val="10951832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66671" y="280742"/>
            <a:ext cx="9550344" cy="830997"/>
          </a:xfrm>
          <a:prstGeom prst="rect">
            <a:avLst/>
          </a:prstGeom>
          <a:gradFill>
            <a:gsLst>
              <a:gs pos="0">
                <a:schemeClr val="bg1"/>
              </a:gs>
              <a:gs pos="74000">
                <a:srgbClr val="9CB86E"/>
              </a:gs>
              <a:gs pos="100000">
                <a:srgbClr val="156B13"/>
              </a:gs>
            </a:gsLst>
            <a:lin ang="5400000" scaled="0"/>
          </a:gradFill>
        </p:spPr>
        <p:txBody>
          <a:bodyPr wrap="square">
            <a:spAutoFit/>
          </a:bodyPr>
          <a:lstStyle/>
          <a:p>
            <a:pPr lvl="0" algn="ctr"/>
            <a:r>
              <a:rPr lang="es-CO" sz="2400" b="1" dirty="0"/>
              <a:t>DATOS POBLACIÓN VÍCTIMA DEPARTAMENTO DEL PUTUMAYO. </a:t>
            </a:r>
            <a:endParaRPr lang="es-CO" sz="2400" b="1" dirty="0" smtClean="0"/>
          </a:p>
          <a:p>
            <a:pPr lvl="0" algn="ctr"/>
            <a:r>
              <a:rPr lang="es-CO" sz="2400" dirty="0" smtClean="0"/>
              <a:t>Se </a:t>
            </a:r>
            <a:r>
              <a:rPr lang="es-CO" sz="2400" dirty="0"/>
              <a:t>adjunta en </a:t>
            </a:r>
            <a:r>
              <a:rPr lang="es-CO" sz="2400" dirty="0" smtClean="0"/>
              <a:t>el </a:t>
            </a:r>
            <a:r>
              <a:rPr lang="es-CO" sz="2400" dirty="0"/>
              <a:t>Anexo</a:t>
            </a:r>
            <a:r>
              <a:rPr lang="es-CO" sz="2400" dirty="0" smtClean="0"/>
              <a:t>.  02 </a:t>
            </a:r>
            <a:r>
              <a:rPr lang="es-CO" sz="2400" dirty="0"/>
              <a:t>Cuadro con datos de la población víctima</a:t>
            </a:r>
            <a:r>
              <a:rPr lang="es-CO" sz="2400" dirty="0" smtClean="0"/>
              <a:t>.</a:t>
            </a:r>
            <a:endParaRPr lang="es-CO" sz="2400" dirty="0"/>
          </a:p>
        </p:txBody>
      </p:sp>
      <p:pic>
        <p:nvPicPr>
          <p:cNvPr id="3" name="2 Imagen"/>
          <p:cNvPicPr/>
          <p:nvPr/>
        </p:nvPicPr>
        <p:blipFill>
          <a:blip r:embed="rId2">
            <a:extLst>
              <a:ext uri="{28A0092B-C50C-407E-A947-70E740481C1C}">
                <a14:useLocalDpi xmlns:a14="http://schemas.microsoft.com/office/drawing/2010/main" val="0"/>
              </a:ext>
            </a:extLst>
          </a:blip>
          <a:srcRect/>
          <a:stretch>
            <a:fillRect/>
          </a:stretch>
        </p:blipFill>
        <p:spPr bwMode="auto">
          <a:xfrm>
            <a:off x="566670" y="1236372"/>
            <a:ext cx="10844012" cy="4695505"/>
          </a:xfrm>
          <a:prstGeom prst="rect">
            <a:avLst/>
          </a:prstGeom>
          <a:noFill/>
          <a:ln>
            <a:noFill/>
          </a:ln>
        </p:spPr>
      </p:pic>
    </p:spTree>
    <p:extLst>
      <p:ext uri="{BB962C8B-B14F-4D97-AF65-F5344CB8AC3E}">
        <p14:creationId xmlns:p14="http://schemas.microsoft.com/office/powerpoint/2010/main" val="23107126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456" y="542242"/>
            <a:ext cx="6036826" cy="2949103"/>
          </a:xfrm>
          <a:prstGeom prst="rect">
            <a:avLst/>
          </a:prstGeom>
          <a:ln>
            <a:noFill/>
          </a:ln>
          <a:effectLst>
            <a:glow rad="101600">
              <a:schemeClr val="accent1">
                <a:satMod val="175000"/>
                <a:alpha val="40000"/>
              </a:schemeClr>
            </a:glow>
          </a:effectLst>
        </p:spPr>
      </p:pic>
      <p:sp>
        <p:nvSpPr>
          <p:cNvPr id="5" name="3 CuadroTexto"/>
          <p:cNvSpPr txBox="1"/>
          <p:nvPr/>
        </p:nvSpPr>
        <p:spPr>
          <a:xfrm>
            <a:off x="-172382" y="19022"/>
            <a:ext cx="6271846" cy="584775"/>
          </a:xfrm>
          <a:prstGeom prst="rect">
            <a:avLst/>
          </a:prstGeom>
          <a:noFill/>
        </p:spPr>
        <p:txBody>
          <a:bodyPr wrap="square" rtlCol="0">
            <a:spAutoFit/>
          </a:bodyPr>
          <a:lstStyle/>
          <a:p>
            <a:pPr algn="ctr"/>
            <a:r>
              <a:rPr lang="es-CO" sz="3200" b="1" dirty="0" smtClean="0"/>
              <a:t>NOTICIAS MES DE ABRIL DE 2018</a:t>
            </a:r>
            <a:endParaRPr lang="es-CO" sz="3200" b="1" dirty="0"/>
          </a:p>
        </p:txBody>
      </p:sp>
      <p:sp>
        <p:nvSpPr>
          <p:cNvPr id="6" name="Rectángulo 5"/>
          <p:cNvSpPr/>
          <p:nvPr/>
        </p:nvSpPr>
        <p:spPr>
          <a:xfrm>
            <a:off x="6473536" y="1097266"/>
            <a:ext cx="5340928" cy="5016758"/>
          </a:xfrm>
          <a:prstGeom prst="rect">
            <a:avLst/>
          </a:prstGeom>
          <a:ln>
            <a:solidFill>
              <a:schemeClr val="tx1"/>
            </a:solidFill>
          </a:ln>
          <a:effectLst>
            <a:glow rad="228600">
              <a:schemeClr val="bg1">
                <a:alpha val="40000"/>
              </a:schemeClr>
            </a:glow>
          </a:effectLst>
        </p:spPr>
        <p:txBody>
          <a:bodyPr wrap="square">
            <a:spAutoFit/>
          </a:bodyPr>
          <a:lstStyle/>
          <a:p>
            <a:pPr algn="just"/>
            <a:r>
              <a:rPr lang="es-CO" sz="2000" dirty="0"/>
              <a:t>La Gobernación de Putumayo en cabeza de Sorrel Aroca Rodríguez, a través de la secretaría de Gobierno Departamental que lidera Luz Dary Ortega, preside Comité Departamental de Justicia Transicional Extraordinario Ampliado, con el fin de articular e impulsar la implementación de nuevos planes de prevención y contingencia en el departamento del Putumayo</a:t>
            </a:r>
            <a:r>
              <a:rPr lang="es-CO" sz="2000" dirty="0" smtClean="0"/>
              <a:t>.</a:t>
            </a:r>
          </a:p>
          <a:p>
            <a:pPr algn="just"/>
            <a:r>
              <a:rPr lang="es-CO" sz="2000" dirty="0" smtClean="0"/>
              <a:t>Participan </a:t>
            </a:r>
            <a:r>
              <a:rPr lang="es-CO" sz="2000" dirty="0"/>
              <a:t>secretarios (as) departamentales de Educación, Salud, Desarrollo Agropecuario y Medio Ambiente, Planeación, comandantes de la Fuerza Pública, directores de la Unidad de Víctimas y Defensoría del Pueblo, representantes de ICBF, Restitución de Tierras, ONU, UNP, Acción Contra el Hambre, alcaldes municipales, entre otras entidades.</a:t>
            </a:r>
          </a:p>
        </p:txBody>
      </p:sp>
      <p:pic>
        <p:nvPicPr>
          <p:cNvPr id="7" name="Imagen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5307" y="3605645"/>
            <a:ext cx="5494157" cy="2402715"/>
          </a:xfrm>
          <a:prstGeom prst="rect">
            <a:avLst/>
          </a:prstGeom>
          <a:ln>
            <a:noFill/>
          </a:ln>
          <a:effectLst>
            <a:glow rad="101600">
              <a:schemeClr val="accent5">
                <a:satMod val="175000"/>
                <a:alpha val="40000"/>
              </a:schemeClr>
            </a:glow>
          </a:effectLst>
        </p:spPr>
      </p:pic>
      <p:sp>
        <p:nvSpPr>
          <p:cNvPr id="8" name="Rectángulo 7"/>
          <p:cNvSpPr/>
          <p:nvPr/>
        </p:nvSpPr>
        <p:spPr>
          <a:xfrm>
            <a:off x="6473537" y="149313"/>
            <a:ext cx="5340928" cy="707886"/>
          </a:xfrm>
          <a:prstGeom prst="rect">
            <a:avLst/>
          </a:prstGeom>
        </p:spPr>
        <p:txBody>
          <a:bodyPr wrap="square">
            <a:spAutoFit/>
          </a:bodyPr>
          <a:lstStyle/>
          <a:p>
            <a:r>
              <a:rPr lang="es-CO" sz="2000" b="1" dirty="0"/>
              <a:t>Comité Departamental de Justicia Transicional Extraordinario Ampliado</a:t>
            </a:r>
          </a:p>
        </p:txBody>
      </p:sp>
      <p:sp>
        <p:nvSpPr>
          <p:cNvPr id="9" name="CuadroTexto 8"/>
          <p:cNvSpPr txBox="1"/>
          <p:nvPr/>
        </p:nvSpPr>
        <p:spPr>
          <a:xfrm>
            <a:off x="6473536" y="777178"/>
            <a:ext cx="2286000" cy="338554"/>
          </a:xfrm>
          <a:prstGeom prst="rect">
            <a:avLst/>
          </a:prstGeom>
          <a:noFill/>
        </p:spPr>
        <p:txBody>
          <a:bodyPr wrap="square" rtlCol="0">
            <a:spAutoFit/>
          </a:bodyPr>
          <a:lstStyle/>
          <a:p>
            <a:r>
              <a:rPr lang="es-CO" sz="1600" b="1" dirty="0" smtClean="0"/>
              <a:t>23 de Abril de 2018</a:t>
            </a:r>
            <a:endParaRPr lang="es-CO" sz="1600" b="1" dirty="0"/>
          </a:p>
        </p:txBody>
      </p:sp>
    </p:spTree>
    <p:extLst>
      <p:ext uri="{BB962C8B-B14F-4D97-AF65-F5344CB8AC3E}">
        <p14:creationId xmlns:p14="http://schemas.microsoft.com/office/powerpoint/2010/main" val="3489821500"/>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2193</TotalTime>
  <Words>2816</Words>
  <Application>Microsoft Office PowerPoint</Application>
  <PresentationFormat>Personalizado</PresentationFormat>
  <Paragraphs>414</Paragraphs>
  <Slides>57</Slides>
  <Notes>0</Notes>
  <HiddenSlides>0</HiddenSlides>
  <MMClips>0</MMClips>
  <ScaleCrop>false</ScaleCrop>
  <HeadingPairs>
    <vt:vector size="4" baseType="variant">
      <vt:variant>
        <vt:lpstr>Tema</vt:lpstr>
      </vt:variant>
      <vt:variant>
        <vt:i4>1</vt:i4>
      </vt:variant>
      <vt:variant>
        <vt:lpstr>Títulos de diapositiva</vt:lpstr>
      </vt:variant>
      <vt:variant>
        <vt:i4>57</vt:i4>
      </vt:variant>
    </vt:vector>
  </HeadingPairs>
  <TitlesOfParts>
    <vt:vector size="58"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Estrategia de comunicación</dc:title>
  <dc:creator>USUARIO</dc:creator>
  <cp:lastModifiedBy>Scanner2 Gobierno</cp:lastModifiedBy>
  <cp:revision>171</cp:revision>
  <dcterms:created xsi:type="dcterms:W3CDTF">2016-01-13T16:16:08Z</dcterms:created>
  <dcterms:modified xsi:type="dcterms:W3CDTF">2018-05-09T22:11:51Z</dcterms:modified>
</cp:coreProperties>
</file>