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9" r:id="rId4"/>
    <p:sldId id="261" r:id="rId5"/>
    <p:sldId id="270" r:id="rId6"/>
    <p:sldId id="271" r:id="rId7"/>
    <p:sldId id="272" r:id="rId8"/>
    <p:sldId id="273" r:id="rId9"/>
    <p:sldId id="262" r:id="rId10"/>
    <p:sldId id="268" r:id="rId11"/>
    <p:sldId id="263" r:id="rId12"/>
    <p:sldId id="265" r:id="rId13"/>
    <p:sldId id="266" r:id="rId14"/>
    <p:sldId id="267" r:id="rId15"/>
    <p:sldId id="264" r:id="rId1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80" d="100"/>
          <a:sy n="80" d="100"/>
        </p:scale>
        <p:origin x="-87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3C2BF-BDDD-4802-9DAB-C29C2BAC16FC}" type="datetimeFigureOut">
              <a:rPr lang="es-CO" smtClean="0"/>
              <a:t>29/09/2013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280EFB-AB38-4A4A-B9A5-B4AB383DC320}" type="slidenum">
              <a:rPr lang="es-CO" smtClean="0"/>
              <a:t>‹Nº›</a:t>
            </a:fld>
            <a:endParaRPr lang="es-CO"/>
          </a:p>
        </p:txBody>
      </p:sp>
    </p:spTree>
    <p:extLst>
      <p:ext uri="{BB962C8B-B14F-4D97-AF65-F5344CB8AC3E}">
        <p14:creationId xmlns:p14="http://schemas.microsoft.com/office/powerpoint/2010/main" val="1018401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6F280EFB-AB38-4A4A-B9A5-B4AB383DC320}" type="slidenum">
              <a:rPr lang="es-CO" smtClean="0"/>
              <a:t>7</a:t>
            </a:fld>
            <a:endParaRPr lang="es-CO"/>
          </a:p>
        </p:txBody>
      </p:sp>
    </p:spTree>
    <p:extLst>
      <p:ext uri="{BB962C8B-B14F-4D97-AF65-F5344CB8AC3E}">
        <p14:creationId xmlns:p14="http://schemas.microsoft.com/office/powerpoint/2010/main" val="412730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6F280EFB-AB38-4A4A-B9A5-B4AB383DC320}" type="slidenum">
              <a:rPr lang="es-CO" smtClean="0"/>
              <a:t>8</a:t>
            </a:fld>
            <a:endParaRPr lang="es-CO"/>
          </a:p>
        </p:txBody>
      </p:sp>
    </p:spTree>
    <p:extLst>
      <p:ext uri="{BB962C8B-B14F-4D97-AF65-F5344CB8AC3E}">
        <p14:creationId xmlns:p14="http://schemas.microsoft.com/office/powerpoint/2010/main" val="412730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028C576-3322-4D13-8BB7-BD22063263BB}" type="datetimeFigureOut">
              <a:rPr lang="es-CO" smtClean="0"/>
              <a:pPr/>
              <a:t>29/09/2013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D7AF16-BD0F-4B14-B40F-AE6A4BD73F39}" type="slidenum">
              <a:rPr lang="es-CO" smtClean="0"/>
              <a:pPr/>
              <a:t>‹Nº›</a:t>
            </a:fld>
            <a:endParaRPr lang="es-C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028C576-3322-4D13-8BB7-BD22063263BB}" type="datetimeFigureOut">
              <a:rPr lang="es-CO" smtClean="0"/>
              <a:pPr/>
              <a:t>29/09/2013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D7AF16-BD0F-4B14-B40F-AE6A4BD73F39}" type="slidenum">
              <a:rPr lang="es-CO" smtClean="0"/>
              <a:pPr/>
              <a:t>‹Nº›</a:t>
            </a:fld>
            <a:endParaRPr lang="es-C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028C576-3322-4D13-8BB7-BD22063263BB}" type="datetimeFigureOut">
              <a:rPr lang="es-CO" smtClean="0"/>
              <a:pPr/>
              <a:t>29/09/2013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D7AF16-BD0F-4B14-B40F-AE6A4BD73F39}" type="slidenum">
              <a:rPr lang="es-CO" smtClean="0"/>
              <a:pPr/>
              <a:t>‹Nº›</a:t>
            </a:fld>
            <a:endParaRPr lang="es-C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028C576-3322-4D13-8BB7-BD22063263BB}" type="datetimeFigureOut">
              <a:rPr lang="es-CO" smtClean="0"/>
              <a:pPr/>
              <a:t>29/09/2013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D7AF16-BD0F-4B14-B40F-AE6A4BD73F39}" type="slidenum">
              <a:rPr lang="es-CO" smtClean="0"/>
              <a:pPr/>
              <a:t>‹Nº›</a:t>
            </a:fld>
            <a:endParaRPr lang="es-C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028C576-3322-4D13-8BB7-BD22063263BB}" type="datetimeFigureOut">
              <a:rPr lang="es-CO" smtClean="0"/>
              <a:pPr/>
              <a:t>29/09/2013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D7AF16-BD0F-4B14-B40F-AE6A4BD73F39}" type="slidenum">
              <a:rPr lang="es-CO" smtClean="0"/>
              <a:pPr/>
              <a:t>‹Nº›</a:t>
            </a:fld>
            <a:endParaRPr lang="es-C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028C576-3322-4D13-8BB7-BD22063263BB}" type="datetimeFigureOut">
              <a:rPr lang="es-CO" smtClean="0"/>
              <a:pPr/>
              <a:t>29/09/2013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BD7AF16-BD0F-4B14-B40F-AE6A4BD73F39}" type="slidenum">
              <a:rPr lang="es-CO" smtClean="0"/>
              <a:pPr/>
              <a:t>‹Nº›</a:t>
            </a:fld>
            <a:endParaRPr lang="es-C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028C576-3322-4D13-8BB7-BD22063263BB}" type="datetimeFigureOut">
              <a:rPr lang="es-CO" smtClean="0"/>
              <a:pPr/>
              <a:t>29/09/2013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FBD7AF16-BD0F-4B14-B40F-AE6A4BD73F39}" type="slidenum">
              <a:rPr lang="es-CO" smtClean="0"/>
              <a:pPr/>
              <a:t>‹Nº›</a:t>
            </a:fld>
            <a:endParaRPr lang="es-C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028C576-3322-4D13-8BB7-BD22063263BB}" type="datetimeFigureOut">
              <a:rPr lang="es-CO" smtClean="0"/>
              <a:pPr/>
              <a:t>29/09/2013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FBD7AF16-BD0F-4B14-B40F-AE6A4BD73F39}" type="slidenum">
              <a:rPr lang="es-CO" smtClean="0"/>
              <a:pPr/>
              <a:t>‹Nº›</a:t>
            </a:fld>
            <a:endParaRPr lang="es-C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028C576-3322-4D13-8BB7-BD22063263BB}" type="datetimeFigureOut">
              <a:rPr lang="es-CO" smtClean="0"/>
              <a:pPr/>
              <a:t>29/09/2013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FBD7AF16-BD0F-4B14-B40F-AE6A4BD73F39}" type="slidenum">
              <a:rPr lang="es-CO" smtClean="0"/>
              <a:pPr/>
              <a:t>‹Nº›</a:t>
            </a:fld>
            <a:endParaRPr lang="es-C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028C576-3322-4D13-8BB7-BD22063263BB}" type="datetimeFigureOut">
              <a:rPr lang="es-CO" smtClean="0"/>
              <a:pPr/>
              <a:t>29/09/2013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BD7AF16-BD0F-4B14-B40F-AE6A4BD73F39}" type="slidenum">
              <a:rPr lang="es-CO" smtClean="0"/>
              <a:pPr/>
              <a:t>‹Nº›</a:t>
            </a:fld>
            <a:endParaRPr lang="es-C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028C576-3322-4D13-8BB7-BD22063263BB}" type="datetimeFigureOut">
              <a:rPr lang="es-CO" smtClean="0"/>
              <a:pPr/>
              <a:t>29/09/2013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BD7AF16-BD0F-4B14-B40F-AE6A4BD73F39}" type="slidenum">
              <a:rPr lang="es-CO" smtClean="0"/>
              <a:pPr/>
              <a:t>‹Nº›</a:t>
            </a:fld>
            <a:endParaRPr lang="es-C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8C576-3322-4D13-8BB7-BD22063263BB}" type="datetimeFigureOut">
              <a:rPr lang="es-CO" smtClean="0"/>
              <a:pPr/>
              <a:t>29/09/2013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7AF16-BD0F-4B14-B40F-AE6A4BD73F39}"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file:///F:\simulacro%20CMGRD\simulacro.mpg" TargetMode="External"/><Relationship Id="rId5" Type="http://schemas.openxmlformats.org/officeDocument/2006/relationships/image" Target="../media/image4.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EPUERTO\Pictures\diseños corel\logos duitama\unidos-01.jpg"/>
          <p:cNvPicPr>
            <a:picLocks noChangeAspect="1" noChangeArrowheads="1"/>
          </p:cNvPicPr>
          <p:nvPr/>
        </p:nvPicPr>
        <p:blipFill>
          <a:blip r:embed="rId2" cstate="print"/>
          <a:srcRect/>
          <a:stretch>
            <a:fillRect/>
          </a:stretch>
        </p:blipFill>
        <p:spPr bwMode="auto">
          <a:xfrm>
            <a:off x="7693874" y="6215082"/>
            <a:ext cx="1450126" cy="642918"/>
          </a:xfrm>
          <a:prstGeom prst="rect">
            <a:avLst/>
          </a:prstGeom>
          <a:noFill/>
        </p:spPr>
      </p:pic>
      <p:pic>
        <p:nvPicPr>
          <p:cNvPr id="4" name="Picture 5" descr="C:\Users\EPUERTO\Desktop\PORTADA.jpg"/>
          <p:cNvPicPr>
            <a:picLocks noChangeAspect="1" noChangeArrowheads="1"/>
          </p:cNvPicPr>
          <p:nvPr/>
        </p:nvPicPr>
        <p:blipFill rotWithShape="1">
          <a:blip r:embed="rId3"/>
          <a:srcRect l="16107" t="18524" r="14952" b="43472"/>
          <a:stretch/>
        </p:blipFill>
        <p:spPr bwMode="auto">
          <a:xfrm>
            <a:off x="3107719" y="1568223"/>
            <a:ext cx="2265530" cy="2292825"/>
          </a:xfrm>
          <a:prstGeom prst="rect">
            <a:avLst/>
          </a:prstGeom>
          <a:noFill/>
        </p:spPr>
      </p:pic>
      <p:pic>
        <p:nvPicPr>
          <p:cNvPr id="5" name="Picture 5" descr="C:\Users\EPUERTO\Desktop\PORTADA.jpg"/>
          <p:cNvPicPr>
            <a:picLocks noChangeAspect="1" noChangeArrowheads="1"/>
          </p:cNvPicPr>
          <p:nvPr/>
        </p:nvPicPr>
        <p:blipFill rotWithShape="1">
          <a:blip r:embed="rId3"/>
          <a:srcRect b="98410"/>
          <a:stretch/>
        </p:blipFill>
        <p:spPr bwMode="auto">
          <a:xfrm>
            <a:off x="2701892" y="404664"/>
            <a:ext cx="3286147" cy="95929"/>
          </a:xfrm>
          <a:prstGeom prst="rect">
            <a:avLst/>
          </a:prstGeom>
          <a:noFill/>
        </p:spPr>
      </p:pic>
      <p:pic>
        <p:nvPicPr>
          <p:cNvPr id="6" name="Picture 5" descr="C:\Users\EPUERTO\Desktop\PORTADA.jpg"/>
          <p:cNvPicPr>
            <a:picLocks noChangeAspect="1" noChangeArrowheads="1"/>
          </p:cNvPicPr>
          <p:nvPr/>
        </p:nvPicPr>
        <p:blipFill rotWithShape="1">
          <a:blip r:embed="rId3"/>
          <a:srcRect t="57848" r="-599" b="39664"/>
          <a:stretch/>
        </p:blipFill>
        <p:spPr bwMode="auto">
          <a:xfrm>
            <a:off x="2682213" y="3861048"/>
            <a:ext cx="3305826" cy="150126"/>
          </a:xfrm>
          <a:prstGeom prst="rect">
            <a:avLst/>
          </a:prstGeom>
          <a:noFill/>
        </p:spPr>
      </p:pic>
      <p:sp>
        <p:nvSpPr>
          <p:cNvPr id="2" name="1 CuadroTexto"/>
          <p:cNvSpPr txBox="1"/>
          <p:nvPr/>
        </p:nvSpPr>
        <p:spPr>
          <a:xfrm>
            <a:off x="2643278" y="476672"/>
            <a:ext cx="3416769" cy="523220"/>
          </a:xfrm>
          <a:prstGeom prst="rect">
            <a:avLst/>
          </a:prstGeom>
          <a:noFill/>
        </p:spPr>
        <p:txBody>
          <a:bodyPr wrap="none" rtlCol="0">
            <a:spAutoFit/>
          </a:bodyPr>
          <a:lstStyle/>
          <a:p>
            <a:r>
              <a:rPr lang="es-ES_tradnl" sz="2800" b="1" dirty="0" smtClean="0"/>
              <a:t>III Simulacro Nacional</a:t>
            </a:r>
            <a:endParaRPr lang="es-CO" sz="2800" b="1" dirty="0"/>
          </a:p>
        </p:txBody>
      </p:sp>
      <p:sp>
        <p:nvSpPr>
          <p:cNvPr id="9" name="8 CuadroTexto"/>
          <p:cNvSpPr txBox="1"/>
          <p:nvPr/>
        </p:nvSpPr>
        <p:spPr>
          <a:xfrm>
            <a:off x="2747679" y="920333"/>
            <a:ext cx="3344570" cy="646331"/>
          </a:xfrm>
          <a:prstGeom prst="rect">
            <a:avLst/>
          </a:prstGeom>
          <a:noFill/>
        </p:spPr>
        <p:txBody>
          <a:bodyPr wrap="none" rtlCol="0">
            <a:spAutoFit/>
          </a:bodyPr>
          <a:lstStyle/>
          <a:p>
            <a:r>
              <a:rPr lang="es-ES_tradnl" sz="3600" b="1" dirty="0" smtClean="0"/>
              <a:t>DE EVACUACION</a:t>
            </a:r>
            <a:endParaRPr lang="es-CO" sz="3600" b="1" dirty="0"/>
          </a:p>
        </p:txBody>
      </p:sp>
      <p:sp>
        <p:nvSpPr>
          <p:cNvPr id="10" name="9 CuadroTexto"/>
          <p:cNvSpPr txBox="1"/>
          <p:nvPr/>
        </p:nvSpPr>
        <p:spPr>
          <a:xfrm>
            <a:off x="3101600" y="4006805"/>
            <a:ext cx="2382383" cy="646331"/>
          </a:xfrm>
          <a:prstGeom prst="rect">
            <a:avLst/>
          </a:prstGeom>
          <a:noFill/>
        </p:spPr>
        <p:txBody>
          <a:bodyPr wrap="none" rtlCol="0">
            <a:spAutoFit/>
          </a:bodyPr>
          <a:lstStyle/>
          <a:p>
            <a:r>
              <a:rPr lang="es-ES_tradnl" sz="3600" b="1" dirty="0" smtClean="0"/>
              <a:t>POR SISMO</a:t>
            </a:r>
            <a:endParaRPr lang="es-CO" sz="3600" b="1" dirty="0"/>
          </a:p>
        </p:txBody>
      </p:sp>
      <p:sp>
        <p:nvSpPr>
          <p:cNvPr id="11" name="10 CuadroTexto"/>
          <p:cNvSpPr txBox="1"/>
          <p:nvPr/>
        </p:nvSpPr>
        <p:spPr>
          <a:xfrm>
            <a:off x="2891695" y="4509120"/>
            <a:ext cx="2991588" cy="923330"/>
          </a:xfrm>
          <a:prstGeom prst="rect">
            <a:avLst/>
          </a:prstGeom>
          <a:noFill/>
        </p:spPr>
        <p:txBody>
          <a:bodyPr wrap="none" rtlCol="0">
            <a:spAutoFit/>
          </a:bodyPr>
          <a:lstStyle/>
          <a:p>
            <a:r>
              <a:rPr lang="es-ES_tradnl" sz="5400" b="1" dirty="0" smtClean="0">
                <a:solidFill>
                  <a:srgbClr val="FF0000"/>
                </a:solidFill>
              </a:rPr>
              <a:t>DUITAMA</a:t>
            </a:r>
            <a:endParaRPr lang="es-CO" sz="5400" b="1" dirty="0">
              <a:solidFill>
                <a:srgbClr val="FF0000"/>
              </a:solidFill>
            </a:endParaRPr>
          </a:p>
        </p:txBody>
      </p:sp>
      <p:sp>
        <p:nvSpPr>
          <p:cNvPr id="12" name="11 CuadroTexto"/>
          <p:cNvSpPr txBox="1"/>
          <p:nvPr/>
        </p:nvSpPr>
        <p:spPr>
          <a:xfrm>
            <a:off x="2675671" y="5518973"/>
            <a:ext cx="3480505" cy="523220"/>
          </a:xfrm>
          <a:prstGeom prst="rect">
            <a:avLst/>
          </a:prstGeom>
          <a:noFill/>
        </p:spPr>
        <p:txBody>
          <a:bodyPr wrap="none" rtlCol="0">
            <a:spAutoFit/>
          </a:bodyPr>
          <a:lstStyle/>
          <a:p>
            <a:r>
              <a:rPr lang="es-ES_tradnl" sz="2800" dirty="0" smtClean="0"/>
              <a:t>23 de octubre de 2013</a:t>
            </a:r>
            <a:endParaRPr lang="es-CO" sz="2800" dirty="0"/>
          </a:p>
        </p:txBody>
      </p:sp>
      <p:sp>
        <p:nvSpPr>
          <p:cNvPr id="13" name="12 CuadroTexto"/>
          <p:cNvSpPr txBox="1"/>
          <p:nvPr/>
        </p:nvSpPr>
        <p:spPr>
          <a:xfrm>
            <a:off x="3480417" y="5930116"/>
            <a:ext cx="1715534" cy="523220"/>
          </a:xfrm>
          <a:prstGeom prst="rect">
            <a:avLst/>
          </a:prstGeom>
          <a:noFill/>
        </p:spPr>
        <p:txBody>
          <a:bodyPr wrap="none" rtlCol="0">
            <a:spAutoFit/>
          </a:bodyPr>
          <a:lstStyle/>
          <a:p>
            <a:r>
              <a:rPr lang="es-ES_tradnl" sz="2800" dirty="0" smtClean="0"/>
              <a:t>11 : 00 am</a:t>
            </a:r>
            <a:endParaRPr lang="es-CO" sz="28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redondeado"/>
          <p:cNvSpPr/>
          <p:nvPr/>
        </p:nvSpPr>
        <p:spPr>
          <a:xfrm>
            <a:off x="285720" y="1071546"/>
            <a:ext cx="8643998" cy="4786346"/>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051" name="Picture 3" descr="C:\Users\EPUERTO\Pictures\diseños corel\logos duitama\unidos-01.jpg"/>
          <p:cNvPicPr>
            <a:picLocks noChangeAspect="1" noChangeArrowheads="1"/>
          </p:cNvPicPr>
          <p:nvPr/>
        </p:nvPicPr>
        <p:blipFill>
          <a:blip r:embed="rId2" cstate="print"/>
          <a:srcRect/>
          <a:stretch>
            <a:fillRect/>
          </a:stretch>
        </p:blipFill>
        <p:spPr bwMode="auto">
          <a:xfrm>
            <a:off x="7693874" y="6215082"/>
            <a:ext cx="1450126" cy="642918"/>
          </a:xfrm>
          <a:prstGeom prst="rect">
            <a:avLst/>
          </a:prstGeom>
          <a:noFill/>
        </p:spPr>
      </p:pic>
      <p:pic>
        <p:nvPicPr>
          <p:cNvPr id="2050" name="Picture 2"/>
          <p:cNvPicPr>
            <a:picLocks noChangeAspect="1" noChangeArrowheads="1"/>
          </p:cNvPicPr>
          <p:nvPr/>
        </p:nvPicPr>
        <p:blipFill>
          <a:blip r:embed="rId3"/>
          <a:srcRect r="11417" b="46304"/>
          <a:stretch>
            <a:fillRect/>
          </a:stretch>
        </p:blipFill>
        <p:spPr bwMode="auto">
          <a:xfrm>
            <a:off x="428596" y="1428736"/>
            <a:ext cx="8377045" cy="3429024"/>
          </a:xfrm>
          <a:prstGeom prst="rect">
            <a:avLst/>
          </a:prstGeom>
          <a:noFill/>
          <a:ln w="9525">
            <a:noFill/>
            <a:miter lim="800000"/>
            <a:headEnd/>
            <a:tailEnd/>
          </a:ln>
          <a:effectLst/>
        </p:spPr>
      </p:pic>
      <p:sp>
        <p:nvSpPr>
          <p:cNvPr id="9" name="8 CuadroTexto"/>
          <p:cNvSpPr txBox="1"/>
          <p:nvPr/>
        </p:nvSpPr>
        <p:spPr>
          <a:xfrm>
            <a:off x="2214546" y="1500175"/>
            <a:ext cx="1285884" cy="523220"/>
          </a:xfrm>
          <a:prstGeom prst="rect">
            <a:avLst/>
          </a:prstGeom>
          <a:noFill/>
        </p:spPr>
        <p:txBody>
          <a:bodyPr wrap="square" rtlCol="0">
            <a:spAutoFit/>
          </a:bodyPr>
          <a:lstStyle/>
          <a:p>
            <a:pPr algn="ctr"/>
            <a:r>
              <a:rPr lang="es-CO" sz="1400" dirty="0" smtClean="0">
                <a:latin typeface="Arial" pitchFamily="34" charset="0"/>
                <a:cs typeface="Arial" pitchFamily="34" charset="0"/>
              </a:rPr>
              <a:t>Coordinador CMGRD</a:t>
            </a:r>
            <a:endParaRPr lang="es-CO" sz="1400" dirty="0">
              <a:latin typeface="Arial" pitchFamily="34" charset="0"/>
              <a:cs typeface="Arial" pitchFamily="34" charset="0"/>
            </a:endParaRPr>
          </a:p>
        </p:txBody>
      </p:sp>
      <p:sp>
        <p:nvSpPr>
          <p:cNvPr id="10" name="9 CuadroTexto"/>
          <p:cNvSpPr txBox="1"/>
          <p:nvPr/>
        </p:nvSpPr>
        <p:spPr>
          <a:xfrm>
            <a:off x="642910" y="4857760"/>
            <a:ext cx="1285884" cy="523220"/>
          </a:xfrm>
          <a:prstGeom prst="rect">
            <a:avLst/>
          </a:prstGeom>
          <a:noFill/>
        </p:spPr>
        <p:txBody>
          <a:bodyPr wrap="square" rtlCol="0">
            <a:spAutoFit/>
          </a:bodyPr>
          <a:lstStyle/>
          <a:p>
            <a:pPr algn="ctr"/>
            <a:r>
              <a:rPr lang="es-CO" sz="1400" dirty="0" smtClean="0">
                <a:latin typeface="Arial" pitchFamily="34" charset="0"/>
                <a:cs typeface="Arial" pitchFamily="34" charset="0"/>
              </a:rPr>
              <a:t>Oficina Planeación</a:t>
            </a:r>
            <a:endParaRPr lang="es-CO" sz="1400" dirty="0">
              <a:latin typeface="Arial" pitchFamily="34" charset="0"/>
              <a:cs typeface="Arial" pitchFamily="34" charset="0"/>
            </a:endParaRPr>
          </a:p>
        </p:txBody>
      </p:sp>
      <p:sp>
        <p:nvSpPr>
          <p:cNvPr id="11" name="10 CuadroTexto"/>
          <p:cNvSpPr txBox="1"/>
          <p:nvPr/>
        </p:nvSpPr>
        <p:spPr>
          <a:xfrm>
            <a:off x="2857488" y="4978611"/>
            <a:ext cx="1285884" cy="307777"/>
          </a:xfrm>
          <a:prstGeom prst="rect">
            <a:avLst/>
          </a:prstGeom>
          <a:noFill/>
        </p:spPr>
        <p:txBody>
          <a:bodyPr wrap="square" rtlCol="0">
            <a:spAutoFit/>
          </a:bodyPr>
          <a:lstStyle/>
          <a:p>
            <a:pPr algn="ctr"/>
            <a:r>
              <a:rPr lang="es-CO" sz="1400" dirty="0" smtClean="0">
                <a:latin typeface="Arial" pitchFamily="34" charset="0"/>
                <a:cs typeface="Arial" pitchFamily="34" charset="0"/>
              </a:rPr>
              <a:t>Bomberos</a:t>
            </a:r>
            <a:endParaRPr lang="es-CO" sz="1400" dirty="0">
              <a:latin typeface="Arial" pitchFamily="34" charset="0"/>
              <a:cs typeface="Arial" pitchFamily="34" charset="0"/>
            </a:endParaRPr>
          </a:p>
        </p:txBody>
      </p:sp>
      <p:sp>
        <p:nvSpPr>
          <p:cNvPr id="12" name="11 CuadroTexto"/>
          <p:cNvSpPr txBox="1"/>
          <p:nvPr/>
        </p:nvSpPr>
        <p:spPr>
          <a:xfrm>
            <a:off x="5000628" y="4857760"/>
            <a:ext cx="1428760" cy="523220"/>
          </a:xfrm>
          <a:prstGeom prst="rect">
            <a:avLst/>
          </a:prstGeom>
          <a:noFill/>
        </p:spPr>
        <p:txBody>
          <a:bodyPr wrap="square" rtlCol="0">
            <a:spAutoFit/>
          </a:bodyPr>
          <a:lstStyle/>
          <a:p>
            <a:pPr algn="ctr"/>
            <a:r>
              <a:rPr lang="es-CO" sz="1400" dirty="0" smtClean="0">
                <a:latin typeface="Arial" pitchFamily="34" charset="0"/>
                <a:cs typeface="Arial" pitchFamily="34" charset="0"/>
              </a:rPr>
              <a:t>Secretaria de Infraestructura</a:t>
            </a:r>
            <a:endParaRPr lang="es-CO" sz="1400" dirty="0">
              <a:latin typeface="Arial" pitchFamily="34" charset="0"/>
              <a:cs typeface="Arial" pitchFamily="34" charset="0"/>
            </a:endParaRPr>
          </a:p>
        </p:txBody>
      </p:sp>
      <p:sp>
        <p:nvSpPr>
          <p:cNvPr id="13" name="12 CuadroTexto"/>
          <p:cNvSpPr txBox="1"/>
          <p:nvPr/>
        </p:nvSpPr>
        <p:spPr>
          <a:xfrm>
            <a:off x="7828888" y="2098017"/>
            <a:ext cx="928694" cy="523220"/>
          </a:xfrm>
          <a:prstGeom prst="rect">
            <a:avLst/>
          </a:prstGeom>
          <a:noFill/>
        </p:spPr>
        <p:txBody>
          <a:bodyPr wrap="square" rtlCol="0">
            <a:spAutoFit/>
          </a:bodyPr>
          <a:lstStyle/>
          <a:p>
            <a:pPr algn="just"/>
            <a:r>
              <a:rPr lang="es-CO" sz="1400" dirty="0" smtClean="0">
                <a:latin typeface="Arial" pitchFamily="34" charset="0"/>
                <a:cs typeface="Arial" pitchFamily="34" charset="0"/>
              </a:rPr>
              <a:t>Defensa </a:t>
            </a:r>
          </a:p>
          <a:p>
            <a:pPr algn="just"/>
            <a:r>
              <a:rPr lang="es-CO" sz="1400" dirty="0" smtClean="0">
                <a:latin typeface="Arial" pitchFamily="34" charset="0"/>
                <a:cs typeface="Arial" pitchFamily="34" charset="0"/>
              </a:rPr>
              <a:t>Civil</a:t>
            </a:r>
            <a:endParaRPr lang="es-CO" sz="1400" dirty="0">
              <a:latin typeface="Arial" pitchFamily="34" charset="0"/>
              <a:cs typeface="Arial" pitchFamily="34" charset="0"/>
            </a:endParaRPr>
          </a:p>
        </p:txBody>
      </p:sp>
      <p:sp>
        <p:nvSpPr>
          <p:cNvPr id="14" name="13 CuadroTexto"/>
          <p:cNvSpPr txBox="1"/>
          <p:nvPr/>
        </p:nvSpPr>
        <p:spPr>
          <a:xfrm>
            <a:off x="7837915" y="2666839"/>
            <a:ext cx="857256" cy="523220"/>
          </a:xfrm>
          <a:prstGeom prst="rect">
            <a:avLst/>
          </a:prstGeom>
          <a:noFill/>
        </p:spPr>
        <p:txBody>
          <a:bodyPr wrap="square" rtlCol="0">
            <a:spAutoFit/>
          </a:bodyPr>
          <a:lstStyle/>
          <a:p>
            <a:pPr algn="just"/>
            <a:r>
              <a:rPr lang="es-CO" sz="1400" dirty="0" smtClean="0">
                <a:latin typeface="Arial" pitchFamily="34" charset="0"/>
                <a:cs typeface="Arial" pitchFamily="34" charset="0"/>
              </a:rPr>
              <a:t>Oficina</a:t>
            </a:r>
          </a:p>
          <a:p>
            <a:pPr algn="just"/>
            <a:r>
              <a:rPr lang="es-CO" sz="1400" dirty="0" smtClean="0">
                <a:latin typeface="Arial" pitchFamily="34" charset="0"/>
                <a:cs typeface="Arial" pitchFamily="34" charset="0"/>
              </a:rPr>
              <a:t>Prensa</a:t>
            </a:r>
            <a:endParaRPr lang="es-CO" sz="1400" dirty="0">
              <a:latin typeface="Arial" pitchFamily="34" charset="0"/>
              <a:cs typeface="Arial" pitchFamily="34" charset="0"/>
            </a:endParaRPr>
          </a:p>
        </p:txBody>
      </p:sp>
      <p:sp>
        <p:nvSpPr>
          <p:cNvPr id="15" name="14 CuadroTexto"/>
          <p:cNvSpPr txBox="1"/>
          <p:nvPr/>
        </p:nvSpPr>
        <p:spPr>
          <a:xfrm>
            <a:off x="7846942" y="3165193"/>
            <a:ext cx="1121063" cy="523220"/>
          </a:xfrm>
          <a:prstGeom prst="rect">
            <a:avLst/>
          </a:prstGeom>
          <a:noFill/>
        </p:spPr>
        <p:txBody>
          <a:bodyPr wrap="square" rtlCol="0">
            <a:spAutoFit/>
          </a:bodyPr>
          <a:lstStyle/>
          <a:p>
            <a:pPr algn="just"/>
            <a:r>
              <a:rPr lang="es-CO" sz="1400" dirty="0" smtClean="0">
                <a:latin typeface="Arial" pitchFamily="34" charset="0"/>
                <a:cs typeface="Arial" pitchFamily="34" charset="0"/>
              </a:rPr>
              <a:t>Secretaria Gobierno</a:t>
            </a:r>
            <a:endParaRPr lang="es-CO" sz="1400" dirty="0">
              <a:latin typeface="Arial" pitchFamily="34" charset="0"/>
              <a:cs typeface="Arial" pitchFamily="34" charset="0"/>
            </a:endParaRPr>
          </a:p>
        </p:txBody>
      </p:sp>
      <p:sp>
        <p:nvSpPr>
          <p:cNvPr id="16" name="15 CuadroTexto"/>
          <p:cNvSpPr txBox="1"/>
          <p:nvPr/>
        </p:nvSpPr>
        <p:spPr>
          <a:xfrm>
            <a:off x="7215206" y="4834606"/>
            <a:ext cx="1428760" cy="523220"/>
          </a:xfrm>
          <a:prstGeom prst="rect">
            <a:avLst/>
          </a:prstGeom>
          <a:noFill/>
        </p:spPr>
        <p:txBody>
          <a:bodyPr wrap="square" rtlCol="0">
            <a:spAutoFit/>
          </a:bodyPr>
          <a:lstStyle/>
          <a:p>
            <a:pPr algn="ctr"/>
            <a:r>
              <a:rPr lang="es-CO" sz="1400" dirty="0" smtClean="0">
                <a:latin typeface="Arial" pitchFamily="34" charset="0"/>
                <a:cs typeface="Arial" pitchFamily="34" charset="0"/>
              </a:rPr>
              <a:t>Secretaria General</a:t>
            </a:r>
            <a:endParaRPr lang="es-CO" sz="1400" dirty="0">
              <a:latin typeface="Arial" pitchFamily="34" charset="0"/>
              <a:cs typeface="Arial" pitchFamily="34" charset="0"/>
            </a:endParaRPr>
          </a:p>
        </p:txBody>
      </p:sp>
      <p:cxnSp>
        <p:nvCxnSpPr>
          <p:cNvPr id="21" name="20 Conector recto"/>
          <p:cNvCxnSpPr/>
          <p:nvPr/>
        </p:nvCxnSpPr>
        <p:spPr>
          <a:xfrm rot="10800000">
            <a:off x="3357554" y="1758378"/>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10800000">
            <a:off x="7572396" y="2357430"/>
            <a:ext cx="21431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10800000">
            <a:off x="7572396" y="2927346"/>
            <a:ext cx="21431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10800000">
            <a:off x="7572396" y="3427412"/>
            <a:ext cx="21431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08702"/>
            <a:ext cx="13811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714612" y="642918"/>
            <a:ext cx="6143668" cy="5214974"/>
          </a:xfrm>
          <a:prstGeom prst="rect">
            <a:avLst/>
          </a:prstGeom>
          <a:solidFill>
            <a:schemeClr val="bg1">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6" name="5 CuadroTexto"/>
          <p:cNvSpPr txBox="1"/>
          <p:nvPr/>
        </p:nvSpPr>
        <p:spPr>
          <a:xfrm>
            <a:off x="71406" y="2428868"/>
            <a:ext cx="2674899" cy="156966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Estrategia de </a:t>
            </a:r>
          </a:p>
          <a:p>
            <a:pPr algn="ctr"/>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Comunicación </a:t>
            </a:r>
          </a:p>
          <a:p>
            <a:pPr algn="ctr"/>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 Difusión</a:t>
            </a:r>
            <a:endPar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7 CuadroTexto"/>
          <p:cNvSpPr txBox="1"/>
          <p:nvPr/>
        </p:nvSpPr>
        <p:spPr>
          <a:xfrm>
            <a:off x="2857488" y="714356"/>
            <a:ext cx="6072230" cy="5078313"/>
          </a:xfrm>
          <a:prstGeom prst="rect">
            <a:avLst/>
          </a:prstGeom>
          <a:noFill/>
        </p:spPr>
        <p:txBody>
          <a:bodyPr wrap="square" rtlCol="0">
            <a:spAutoFit/>
          </a:bodyPr>
          <a:lstStyle/>
          <a:p>
            <a:pPr algn="ctr"/>
            <a:r>
              <a:rPr lang="es-CO" b="1" dirty="0" smtClean="0">
                <a:solidFill>
                  <a:srgbClr val="336600"/>
                </a:solidFill>
              </a:rPr>
              <a:t>PUBLICIDAD DIRECTA</a:t>
            </a:r>
          </a:p>
          <a:p>
            <a:pPr algn="ctr"/>
            <a:endParaRPr lang="es-CO" sz="800" dirty="0" smtClean="0"/>
          </a:p>
          <a:p>
            <a:pPr>
              <a:buFont typeface="Arial" pitchFamily="34" charset="0"/>
              <a:buChar char="•"/>
            </a:pPr>
            <a:r>
              <a:rPr lang="es-CO" dirty="0" smtClean="0"/>
              <a:t>Comunicados Secretaria de Educación</a:t>
            </a:r>
          </a:p>
          <a:p>
            <a:pPr>
              <a:buFont typeface="Arial" pitchFamily="34" charset="0"/>
              <a:buChar char="•"/>
            </a:pPr>
            <a:r>
              <a:rPr lang="es-CO" dirty="0" smtClean="0"/>
              <a:t>Visitas y Capacitaciones a Entidades, Instituciones, Empresas</a:t>
            </a:r>
          </a:p>
          <a:p>
            <a:pPr>
              <a:buFont typeface="Arial" pitchFamily="34" charset="0"/>
              <a:buChar char="•"/>
            </a:pPr>
            <a:r>
              <a:rPr lang="es-CO" dirty="0" smtClean="0"/>
              <a:t>Correos WEB (Bases de Datos)</a:t>
            </a:r>
          </a:p>
          <a:p>
            <a:endParaRPr lang="es-CO" sz="1000" dirty="0" smtClean="0"/>
          </a:p>
          <a:p>
            <a:pPr algn="ctr"/>
            <a:r>
              <a:rPr lang="es-CO" b="1" dirty="0" smtClean="0">
                <a:solidFill>
                  <a:srgbClr val="336600"/>
                </a:solidFill>
              </a:rPr>
              <a:t>PUBLICIDAD MEDIOS ELECTRÓNICOS</a:t>
            </a:r>
          </a:p>
          <a:p>
            <a:pPr algn="ctr"/>
            <a:endParaRPr lang="es-CO" sz="800" dirty="0" smtClean="0"/>
          </a:p>
          <a:p>
            <a:pPr>
              <a:buFont typeface="Arial" pitchFamily="34" charset="0"/>
              <a:buChar char="•"/>
            </a:pPr>
            <a:r>
              <a:rPr lang="es-CO" dirty="0" smtClean="0"/>
              <a:t>Página WEB Municipio (www.duitama-boyaca.gov.co)</a:t>
            </a:r>
          </a:p>
          <a:p>
            <a:pPr>
              <a:buFont typeface="Arial" pitchFamily="34" charset="0"/>
              <a:buChar char="•"/>
            </a:pPr>
            <a:r>
              <a:rPr lang="es-CO" dirty="0" smtClean="0"/>
              <a:t>Facebook Institucional del Municipio.</a:t>
            </a:r>
          </a:p>
          <a:p>
            <a:pPr>
              <a:buFont typeface="Arial" pitchFamily="34" charset="0"/>
              <a:buChar char="•"/>
            </a:pPr>
            <a:r>
              <a:rPr lang="es-CO" dirty="0" smtClean="0"/>
              <a:t>TWITTER</a:t>
            </a:r>
          </a:p>
          <a:p>
            <a:endParaRPr lang="es-CO" sz="1000" dirty="0" smtClean="0"/>
          </a:p>
          <a:p>
            <a:pPr algn="ctr"/>
            <a:r>
              <a:rPr lang="es-CO" b="1" dirty="0" smtClean="0">
                <a:solidFill>
                  <a:srgbClr val="336600"/>
                </a:solidFill>
              </a:rPr>
              <a:t>PUBLICIDAD IMPRESA Y PDF</a:t>
            </a:r>
          </a:p>
          <a:p>
            <a:pPr>
              <a:buFont typeface="Arial" pitchFamily="34" charset="0"/>
              <a:buChar char="•"/>
            </a:pPr>
            <a:r>
              <a:rPr lang="es-CO" dirty="0" smtClean="0"/>
              <a:t>Afiches </a:t>
            </a:r>
          </a:p>
          <a:p>
            <a:pPr>
              <a:buFont typeface="Arial" pitchFamily="34" charset="0"/>
              <a:buChar char="•"/>
            </a:pPr>
            <a:r>
              <a:rPr lang="es-CO" dirty="0" smtClean="0"/>
              <a:t>Plegable</a:t>
            </a:r>
          </a:p>
          <a:p>
            <a:endParaRPr lang="es-CO" sz="1000" dirty="0" smtClean="0"/>
          </a:p>
          <a:p>
            <a:pPr algn="ctr"/>
            <a:r>
              <a:rPr lang="es-CO" b="1" dirty="0" smtClean="0">
                <a:solidFill>
                  <a:srgbClr val="336600"/>
                </a:solidFill>
              </a:rPr>
              <a:t>MEDIOS DE COMUNICACIÓN</a:t>
            </a:r>
          </a:p>
          <a:p>
            <a:pPr algn="ctr"/>
            <a:endParaRPr lang="es-CO" sz="800" dirty="0" smtClean="0"/>
          </a:p>
          <a:p>
            <a:r>
              <a:rPr lang="es-CO" dirty="0" smtClean="0"/>
              <a:t>TV Local (Video, entrevistas)</a:t>
            </a:r>
          </a:p>
          <a:p>
            <a:r>
              <a:rPr lang="es-CO" dirty="0" smtClean="0"/>
              <a:t>Prensa Regional</a:t>
            </a:r>
          </a:p>
          <a:p>
            <a:r>
              <a:rPr lang="es-CO" dirty="0" smtClean="0"/>
              <a:t>Radio (Entrevistas)</a:t>
            </a:r>
            <a:endParaRPr lang="es-CO" dirty="0"/>
          </a:p>
        </p:txBody>
      </p:sp>
      <p:pic>
        <p:nvPicPr>
          <p:cNvPr id="9" name="Picture 3" descr="C:\Users\EPUERTO\Pictures\diseños corel\logos duitama\unidos-01.jpg"/>
          <p:cNvPicPr>
            <a:picLocks noChangeAspect="1" noChangeArrowheads="1"/>
          </p:cNvPicPr>
          <p:nvPr/>
        </p:nvPicPr>
        <p:blipFill>
          <a:blip r:embed="rId2" cstate="print"/>
          <a:srcRect/>
          <a:stretch>
            <a:fillRect/>
          </a:stretch>
        </p:blipFill>
        <p:spPr bwMode="auto">
          <a:xfrm>
            <a:off x="7693874" y="6215082"/>
            <a:ext cx="1450126" cy="642918"/>
          </a:xfrm>
          <a:prstGeom prst="rect">
            <a:avLst/>
          </a:prstGeom>
          <a:noFill/>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8702"/>
            <a:ext cx="13811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57158" y="3000372"/>
            <a:ext cx="1874232"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F I C H E</a:t>
            </a:r>
            <a:endPar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3" descr="C:\Users\EPUERTO\Pictures\diseños corel\logos duitama\unidos-01.jpg"/>
          <p:cNvPicPr>
            <a:picLocks noChangeAspect="1" noChangeArrowheads="1"/>
          </p:cNvPicPr>
          <p:nvPr/>
        </p:nvPicPr>
        <p:blipFill>
          <a:blip r:embed="rId2" cstate="print"/>
          <a:srcRect/>
          <a:stretch>
            <a:fillRect/>
          </a:stretch>
        </p:blipFill>
        <p:spPr bwMode="auto">
          <a:xfrm>
            <a:off x="7693874" y="6215082"/>
            <a:ext cx="1450126" cy="642918"/>
          </a:xfrm>
          <a:prstGeom prst="rect">
            <a:avLst/>
          </a:prstGeom>
          <a:noFill/>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8702"/>
            <a:ext cx="13811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839" y="5668094"/>
            <a:ext cx="49244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3580" y="476672"/>
            <a:ext cx="48387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29658"/>
          <a:stretch/>
        </p:blipFill>
        <p:spPr bwMode="auto">
          <a:xfrm>
            <a:off x="2536279" y="5085185"/>
            <a:ext cx="4772025" cy="58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85720" y="2987101"/>
            <a:ext cx="2541080"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 L E G A B L E</a:t>
            </a:r>
            <a:endPar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Users\EPUERTO\Desktop\simulacro CMGRD\s1cartilla.jpg"/>
          <p:cNvPicPr>
            <a:picLocks noChangeAspect="1" noChangeArrowheads="1"/>
          </p:cNvPicPr>
          <p:nvPr/>
        </p:nvPicPr>
        <p:blipFill>
          <a:blip r:embed="rId2" cstate="print"/>
          <a:srcRect/>
          <a:stretch>
            <a:fillRect/>
          </a:stretch>
        </p:blipFill>
        <p:spPr bwMode="auto">
          <a:xfrm>
            <a:off x="3143240" y="357166"/>
            <a:ext cx="3841628" cy="2965700"/>
          </a:xfrm>
          <a:prstGeom prst="rect">
            <a:avLst/>
          </a:prstGeom>
          <a:ln>
            <a:noFill/>
          </a:ln>
          <a:effectLst>
            <a:outerShdw blurRad="292100" dist="139700" dir="2700000" algn="tl" rotWithShape="0">
              <a:srgbClr val="333333">
                <a:alpha val="65000"/>
              </a:srgbClr>
            </a:outerShdw>
          </a:effectLst>
        </p:spPr>
      </p:pic>
      <p:pic>
        <p:nvPicPr>
          <p:cNvPr id="1027" name="Picture 3" descr="C:\Users\EPUERTO\Desktop\simulacro CMGRD\interior.jpg"/>
          <p:cNvPicPr>
            <a:picLocks noChangeAspect="1" noChangeArrowheads="1"/>
          </p:cNvPicPr>
          <p:nvPr/>
        </p:nvPicPr>
        <p:blipFill>
          <a:blip r:embed="rId3" cstate="print"/>
          <a:srcRect/>
          <a:stretch>
            <a:fillRect/>
          </a:stretch>
        </p:blipFill>
        <p:spPr bwMode="auto">
          <a:xfrm>
            <a:off x="2939010" y="3571876"/>
            <a:ext cx="4061882" cy="2928958"/>
          </a:xfrm>
          <a:prstGeom prst="rect">
            <a:avLst/>
          </a:prstGeom>
          <a:ln>
            <a:noFill/>
          </a:ln>
          <a:effectLst>
            <a:outerShdw blurRad="292100" dist="139700" dir="2700000" algn="tl" rotWithShape="0">
              <a:srgbClr val="333333">
                <a:alpha val="65000"/>
              </a:srgbClr>
            </a:outerShdw>
          </a:effectLst>
        </p:spPr>
      </p:pic>
      <p:sp>
        <p:nvSpPr>
          <p:cNvPr id="8" name="7 CuadroTexto"/>
          <p:cNvSpPr txBox="1"/>
          <p:nvPr/>
        </p:nvSpPr>
        <p:spPr>
          <a:xfrm>
            <a:off x="7256262" y="1643050"/>
            <a:ext cx="1244828"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3200" b="1" dirty="0" smtClean="0">
                <a:ln w="11430"/>
                <a:solidFill>
                  <a:srgbClr val="336600"/>
                </a:solidFill>
                <a:effectLst>
                  <a:outerShdw blurRad="50800" dist="39000" dir="5460000" algn="tl">
                    <a:srgbClr val="000000">
                      <a:alpha val="38000"/>
                    </a:srgbClr>
                  </a:outerShdw>
                </a:effectLst>
              </a:rPr>
              <a:t>Cara 1</a:t>
            </a:r>
            <a:endParaRPr lang="es-CO" sz="3200" b="1" dirty="0">
              <a:ln w="11430"/>
              <a:solidFill>
                <a:srgbClr val="336600"/>
              </a:solidFill>
              <a:effectLst>
                <a:outerShdw blurRad="50800" dist="39000" dir="5460000" algn="tl">
                  <a:srgbClr val="000000">
                    <a:alpha val="38000"/>
                  </a:srgbClr>
                </a:outerShdw>
              </a:effectLst>
            </a:endParaRPr>
          </a:p>
        </p:txBody>
      </p:sp>
      <p:sp>
        <p:nvSpPr>
          <p:cNvPr id="9" name="8 CuadroTexto"/>
          <p:cNvSpPr txBox="1"/>
          <p:nvPr/>
        </p:nvSpPr>
        <p:spPr>
          <a:xfrm>
            <a:off x="7276596" y="4630175"/>
            <a:ext cx="1244828"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3200" b="1" dirty="0" smtClean="0">
                <a:ln w="11430"/>
                <a:solidFill>
                  <a:srgbClr val="336600"/>
                </a:solidFill>
                <a:effectLst>
                  <a:outerShdw blurRad="50800" dist="39000" dir="5460000" algn="tl">
                    <a:srgbClr val="000000">
                      <a:alpha val="38000"/>
                    </a:srgbClr>
                  </a:outerShdw>
                </a:effectLst>
              </a:rPr>
              <a:t>Cara 2</a:t>
            </a:r>
            <a:endParaRPr lang="es-CO" sz="3200" b="1" dirty="0">
              <a:ln w="11430"/>
              <a:solidFill>
                <a:srgbClr val="336600"/>
              </a:solidFill>
              <a:effectLst>
                <a:outerShdw blurRad="50800" dist="39000" dir="5460000" algn="tl">
                  <a:srgbClr val="000000">
                    <a:alpha val="38000"/>
                  </a:srgbClr>
                </a:outerShdw>
              </a:effectLst>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08702"/>
            <a:ext cx="13811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368867"/>
            <a:ext cx="4123754" cy="291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717032"/>
            <a:ext cx="618554" cy="32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EPUERTO\Pictures\diseños corel\logos duitama\unidos-01.jpg"/>
          <p:cNvPicPr>
            <a:picLocks noChangeAspect="1" noChangeArrowheads="1"/>
          </p:cNvPicPr>
          <p:nvPr/>
        </p:nvPicPr>
        <p:blipFill>
          <a:blip r:embed="rId2" cstate="print"/>
          <a:srcRect/>
          <a:stretch>
            <a:fillRect/>
          </a:stretch>
        </p:blipFill>
        <p:spPr bwMode="auto">
          <a:xfrm>
            <a:off x="0" y="6215082"/>
            <a:ext cx="1450126" cy="642918"/>
          </a:xfrm>
          <a:prstGeom prst="rect">
            <a:avLst/>
          </a:prstGeom>
          <a:noFill/>
        </p:spPr>
      </p:pic>
      <p:sp>
        <p:nvSpPr>
          <p:cNvPr id="10" name="9 CuadroTexto"/>
          <p:cNvSpPr txBox="1"/>
          <p:nvPr/>
        </p:nvSpPr>
        <p:spPr>
          <a:xfrm>
            <a:off x="785786" y="1701217"/>
            <a:ext cx="2209259"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Página WEB</a:t>
            </a:r>
            <a:endPar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3" cstate="print"/>
          <a:srcRect/>
          <a:stretch>
            <a:fillRect/>
          </a:stretch>
        </p:blipFill>
        <p:spPr bwMode="auto">
          <a:xfrm>
            <a:off x="4002701" y="357166"/>
            <a:ext cx="4457731" cy="2786082"/>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3829020" y="3571876"/>
            <a:ext cx="4457731" cy="2786082"/>
          </a:xfrm>
          <a:prstGeom prst="rect">
            <a:avLst/>
          </a:prstGeom>
          <a:ln>
            <a:noFill/>
          </a:ln>
          <a:effectLst>
            <a:outerShdw blurRad="292100" dist="139700" dir="2700000" algn="tl" rotWithShape="0">
              <a:srgbClr val="333333">
                <a:alpha val="65000"/>
              </a:srgbClr>
            </a:outerShdw>
          </a:effectLst>
        </p:spPr>
      </p:pic>
      <p:sp>
        <p:nvSpPr>
          <p:cNvPr id="11" name="10 CuadroTexto"/>
          <p:cNvSpPr txBox="1"/>
          <p:nvPr/>
        </p:nvSpPr>
        <p:spPr>
          <a:xfrm>
            <a:off x="983954" y="4487299"/>
            <a:ext cx="1802096"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Facebook</a:t>
            </a:r>
            <a:endPar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1585597"/>
            <a:ext cx="792088" cy="131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652120" y="1346285"/>
            <a:ext cx="227948" cy="138499"/>
          </a:xfrm>
          <a:prstGeom prst="rect">
            <a:avLst/>
          </a:prstGeom>
          <a:noFill/>
          <a:ln>
            <a:noFill/>
          </a:ln>
        </p:spPr>
        <p:txBody>
          <a:bodyPr wrap="none" rtlCol="0">
            <a:spAutoFit/>
          </a:bodyPr>
          <a:lstStyle/>
          <a:p>
            <a:r>
              <a:rPr lang="es-ES_tradnl" sz="300" b="1" u="sng" dirty="0" smtClean="0">
                <a:solidFill>
                  <a:schemeClr val="accent5">
                    <a:lumMod val="75000"/>
                  </a:schemeClr>
                </a:solidFill>
                <a:latin typeface="Arial Black" pitchFamily="34" charset="0"/>
                <a:cs typeface="Aharoni" pitchFamily="2" charset="-79"/>
              </a:rPr>
              <a:t>III</a:t>
            </a:r>
            <a:endParaRPr lang="es-CO" sz="300" b="1" u="sng" dirty="0">
              <a:solidFill>
                <a:schemeClr val="accent5">
                  <a:lumMod val="75000"/>
                </a:schemeClr>
              </a:solidFill>
              <a:latin typeface="Arial Black" pitchFamily="34" charset="0"/>
              <a:cs typeface="Aharoni" pitchFamily="2" charset="-79"/>
            </a:endParaRPr>
          </a:p>
        </p:txBody>
      </p:sp>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4653136"/>
            <a:ext cx="1368152" cy="109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mulacro.mpg">
            <a:hlinkClick r:id="" action="ppaction://media"/>
          </p:cNvPr>
          <p:cNvPicPr>
            <a:picLocks noRot="1" noChangeAspect="1"/>
          </p:cNvPicPr>
          <p:nvPr>
            <a:videoFile r:link="rId1"/>
          </p:nvPr>
        </p:nvPicPr>
        <p:blipFill>
          <a:blip r:embed="rId3"/>
          <a:stretch>
            <a:fillRect/>
          </a:stretch>
        </p:blipFill>
        <p:spPr>
          <a:xfrm>
            <a:off x="750044" y="1035320"/>
            <a:ext cx="7608170" cy="5072113"/>
          </a:xfrm>
          <a:prstGeom prst="rect">
            <a:avLst/>
          </a:prstGeom>
        </p:spPr>
      </p:pic>
      <p:pic>
        <p:nvPicPr>
          <p:cNvPr id="9" name="Picture 3" descr="C:\Users\EPUERTO\Pictures\diseños corel\logos duitama\unidos-01.jpg"/>
          <p:cNvPicPr>
            <a:picLocks noChangeAspect="1" noChangeArrowheads="1"/>
          </p:cNvPicPr>
          <p:nvPr/>
        </p:nvPicPr>
        <p:blipFill>
          <a:blip r:embed="rId4" cstate="print"/>
          <a:srcRect/>
          <a:stretch>
            <a:fillRect/>
          </a:stretch>
        </p:blipFill>
        <p:spPr bwMode="auto">
          <a:xfrm>
            <a:off x="7693874" y="6215082"/>
            <a:ext cx="1450126" cy="642918"/>
          </a:xfrm>
          <a:prstGeom prst="rect">
            <a:avLst/>
          </a:prstGeom>
          <a:noFill/>
        </p:spPr>
      </p:pic>
      <p:sp>
        <p:nvSpPr>
          <p:cNvPr id="10" name="9 CuadroTexto"/>
          <p:cNvSpPr txBox="1"/>
          <p:nvPr/>
        </p:nvSpPr>
        <p:spPr>
          <a:xfrm>
            <a:off x="2411760" y="251937"/>
            <a:ext cx="4392164"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Video de sensibilización</a:t>
            </a:r>
            <a:endPar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08702"/>
            <a:ext cx="13811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EPUERTO\Pictures\diseños corel\logos duitama\unidos-01.jpg"/>
          <p:cNvPicPr>
            <a:picLocks noChangeAspect="1" noChangeArrowheads="1"/>
          </p:cNvPicPr>
          <p:nvPr/>
        </p:nvPicPr>
        <p:blipFill>
          <a:blip r:embed="rId2" cstate="print"/>
          <a:srcRect/>
          <a:stretch>
            <a:fillRect/>
          </a:stretch>
        </p:blipFill>
        <p:spPr bwMode="auto">
          <a:xfrm>
            <a:off x="7693874" y="6215082"/>
            <a:ext cx="1450126" cy="642918"/>
          </a:xfrm>
          <a:prstGeom prst="rect">
            <a:avLst/>
          </a:prstGeom>
          <a:noFill/>
        </p:spPr>
      </p:pic>
      <p:pic>
        <p:nvPicPr>
          <p:cNvPr id="5122" name="Picture 2" descr="C:\Users\EPUERTO\Pictures\fotos\duitama satelital aerea\Panorama2.jpg"/>
          <p:cNvPicPr>
            <a:picLocks noChangeAspect="1" noChangeArrowheads="1"/>
          </p:cNvPicPr>
          <p:nvPr/>
        </p:nvPicPr>
        <p:blipFill rotWithShape="1">
          <a:blip r:embed="rId3" cstate="print"/>
          <a:srcRect l="1" r="7651"/>
          <a:stretch/>
        </p:blipFill>
        <p:spPr bwMode="auto">
          <a:xfrm>
            <a:off x="107504" y="2080228"/>
            <a:ext cx="8845623" cy="2788932"/>
          </a:xfrm>
          <a:prstGeom prst="rect">
            <a:avLst/>
          </a:prstGeom>
          <a:ln>
            <a:noFill/>
          </a:ln>
          <a:effectLst>
            <a:softEdge rad="112500"/>
          </a:effectLst>
        </p:spPr>
      </p:pic>
      <p:sp>
        <p:nvSpPr>
          <p:cNvPr id="6" name="5 CuadroTexto"/>
          <p:cNvSpPr txBox="1"/>
          <p:nvPr/>
        </p:nvSpPr>
        <p:spPr>
          <a:xfrm>
            <a:off x="2959015" y="1144124"/>
            <a:ext cx="3048527"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Duitama, Boyacá</a:t>
            </a:r>
            <a:endPar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08702"/>
            <a:ext cx="13811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PUERTO\Pictures\diseños corel\logos duitama\unidos-01.jpg"/>
          <p:cNvPicPr>
            <a:picLocks noChangeAspect="1" noChangeArrowheads="1"/>
          </p:cNvPicPr>
          <p:nvPr/>
        </p:nvPicPr>
        <p:blipFill>
          <a:blip r:embed="rId2" cstate="print"/>
          <a:srcRect/>
          <a:stretch>
            <a:fillRect/>
          </a:stretch>
        </p:blipFill>
        <p:spPr bwMode="auto">
          <a:xfrm>
            <a:off x="7693874" y="6215082"/>
            <a:ext cx="1450126" cy="642918"/>
          </a:xfrm>
          <a:prstGeom prst="rect">
            <a:avLst/>
          </a:prstGeom>
          <a:noFill/>
        </p:spPr>
      </p:pic>
      <p:sp>
        <p:nvSpPr>
          <p:cNvPr id="6" name="5 CuadroTexto"/>
          <p:cNvSpPr txBox="1"/>
          <p:nvPr/>
        </p:nvSpPr>
        <p:spPr>
          <a:xfrm>
            <a:off x="1571604" y="1071546"/>
            <a:ext cx="5955285"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¿Cuántos y quiénes   PARTICIPAN?</a:t>
            </a:r>
            <a:endPar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6" name="Picture 2" descr="C:\Users\EPUERTO\Pictures\fotos\2011\0. CLOPAD\10. Sep- Noviembre\SIMULACRO DUITAMA\DSC05540.JPG"/>
          <p:cNvPicPr>
            <a:picLocks noChangeAspect="1" noChangeArrowheads="1"/>
          </p:cNvPicPr>
          <p:nvPr/>
        </p:nvPicPr>
        <p:blipFill>
          <a:blip r:embed="rId3" cstate="print"/>
          <a:srcRect/>
          <a:stretch>
            <a:fillRect/>
          </a:stretch>
        </p:blipFill>
        <p:spPr bwMode="auto">
          <a:xfrm>
            <a:off x="428596" y="2019851"/>
            <a:ext cx="3974379" cy="2980785"/>
          </a:xfrm>
          <a:prstGeom prst="rect">
            <a:avLst/>
          </a:prstGeom>
          <a:noFill/>
        </p:spPr>
      </p:pic>
      <p:pic>
        <p:nvPicPr>
          <p:cNvPr id="6147" name="Picture 3" descr="C:\Users\EPUERTO\Pictures\fotos\2011\0. CLOPAD\10. Sep- Noviembre\SIMULACRO DUITAMA\DSC05525.JPG"/>
          <p:cNvPicPr>
            <a:picLocks noChangeAspect="1" noChangeArrowheads="1"/>
          </p:cNvPicPr>
          <p:nvPr/>
        </p:nvPicPr>
        <p:blipFill>
          <a:blip r:embed="rId4" cstate="print"/>
          <a:srcRect/>
          <a:stretch>
            <a:fillRect/>
          </a:stretch>
        </p:blipFill>
        <p:spPr bwMode="auto">
          <a:xfrm>
            <a:off x="4714876" y="2018099"/>
            <a:ext cx="4000528" cy="3000397"/>
          </a:xfrm>
          <a:prstGeom prst="rect">
            <a:avLst/>
          </a:prstGeom>
          <a:noFill/>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08702"/>
            <a:ext cx="13811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PUERTO\Pictures\diseños corel\logos duitama\unidos-01.jpg"/>
          <p:cNvPicPr>
            <a:picLocks noChangeAspect="1" noChangeArrowheads="1"/>
          </p:cNvPicPr>
          <p:nvPr/>
        </p:nvPicPr>
        <p:blipFill>
          <a:blip r:embed="rId2" cstate="print"/>
          <a:srcRect/>
          <a:stretch>
            <a:fillRect/>
          </a:stretch>
        </p:blipFill>
        <p:spPr bwMode="auto">
          <a:xfrm>
            <a:off x="7693874" y="6215082"/>
            <a:ext cx="1450126" cy="642918"/>
          </a:xfrm>
          <a:prstGeom prst="rect">
            <a:avLst/>
          </a:prstGeom>
          <a:noFill/>
        </p:spPr>
      </p:pic>
      <p:sp>
        <p:nvSpPr>
          <p:cNvPr id="6" name="5 CuadroTexto"/>
          <p:cNvSpPr txBox="1"/>
          <p:nvPr/>
        </p:nvSpPr>
        <p:spPr>
          <a:xfrm>
            <a:off x="2571095" y="828001"/>
            <a:ext cx="2793137"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PARTICIPANTES</a:t>
            </a:r>
            <a:endPar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6" name="Picture 2" descr="C:\Users\EPUERTO\Pictures\fotos\2011\0. CLOPAD\10. Sep- Noviembre\SIMULACRO DUITAMA\DSC05540.JPG"/>
          <p:cNvPicPr>
            <a:picLocks noChangeAspect="1" noChangeArrowheads="1"/>
          </p:cNvPicPr>
          <p:nvPr/>
        </p:nvPicPr>
        <p:blipFill>
          <a:blip r:embed="rId3" cstate="print"/>
          <a:srcRect/>
          <a:stretch>
            <a:fillRect/>
          </a:stretch>
        </p:blipFill>
        <p:spPr bwMode="auto">
          <a:xfrm>
            <a:off x="7667651" y="1428736"/>
            <a:ext cx="1262066" cy="946550"/>
          </a:xfrm>
          <a:prstGeom prst="rect">
            <a:avLst/>
          </a:prstGeom>
          <a:ln>
            <a:noFill/>
          </a:ln>
          <a:effectLst>
            <a:outerShdw blurRad="292100" dist="139700" dir="2700000" algn="tl" rotWithShape="0">
              <a:srgbClr val="333333">
                <a:alpha val="65000"/>
              </a:srgbClr>
            </a:outerShdw>
          </a:effectLst>
        </p:spPr>
      </p:pic>
      <p:pic>
        <p:nvPicPr>
          <p:cNvPr id="6147" name="Picture 3" descr="C:\Users\EPUERTO\Pictures\fotos\2011\0. CLOPAD\10. Sep- Noviembre\SIMULACRO DUITAMA\DSC05525.JPG"/>
          <p:cNvPicPr>
            <a:picLocks noChangeAspect="1" noChangeArrowheads="1"/>
          </p:cNvPicPr>
          <p:nvPr/>
        </p:nvPicPr>
        <p:blipFill>
          <a:blip r:embed="rId4" cstate="print"/>
          <a:srcRect/>
          <a:stretch>
            <a:fillRect/>
          </a:stretch>
        </p:blipFill>
        <p:spPr bwMode="auto">
          <a:xfrm>
            <a:off x="7667651" y="285728"/>
            <a:ext cx="1262066" cy="946550"/>
          </a:xfrm>
          <a:prstGeom prst="rect">
            <a:avLst/>
          </a:prstGeom>
          <a:ln>
            <a:noFill/>
          </a:ln>
          <a:effectLst>
            <a:outerShdw blurRad="292100" dist="139700" dir="2700000" algn="tl" rotWithShape="0">
              <a:srgbClr val="333333">
                <a:alpha val="65000"/>
              </a:srgbClr>
            </a:outerShdw>
          </a:effectLst>
        </p:spPr>
      </p:pic>
      <p:pic>
        <p:nvPicPr>
          <p:cNvPr id="3074" name="Picture 2" descr="H:\simulacro sales2008\2dic2008 027.jpg"/>
          <p:cNvPicPr>
            <a:picLocks noChangeAspect="1" noChangeArrowheads="1"/>
          </p:cNvPicPr>
          <p:nvPr/>
        </p:nvPicPr>
        <p:blipFill>
          <a:blip r:embed="rId5" cstate="print"/>
          <a:srcRect/>
          <a:stretch>
            <a:fillRect/>
          </a:stretch>
        </p:blipFill>
        <p:spPr bwMode="auto">
          <a:xfrm>
            <a:off x="7667652" y="4982750"/>
            <a:ext cx="1262065" cy="946580"/>
          </a:xfrm>
          <a:prstGeom prst="rect">
            <a:avLst/>
          </a:prstGeom>
          <a:ln>
            <a:noFill/>
          </a:ln>
          <a:effectLst>
            <a:outerShdw blurRad="292100" dist="139700" dir="2700000" algn="tl" rotWithShape="0">
              <a:srgbClr val="333333">
                <a:alpha val="65000"/>
              </a:srgbClr>
            </a:outerShdw>
          </a:effectLst>
        </p:spPr>
      </p:pic>
      <p:pic>
        <p:nvPicPr>
          <p:cNvPr id="3075" name="Picture 3" descr="H:\simulacro sales2008\2dic2008 012.jpg"/>
          <p:cNvPicPr>
            <a:picLocks noChangeAspect="1" noChangeArrowheads="1"/>
          </p:cNvPicPr>
          <p:nvPr/>
        </p:nvPicPr>
        <p:blipFill>
          <a:blip r:embed="rId6" cstate="print"/>
          <a:srcRect/>
          <a:stretch>
            <a:fillRect/>
          </a:stretch>
        </p:blipFill>
        <p:spPr bwMode="auto">
          <a:xfrm>
            <a:off x="7667652" y="2571745"/>
            <a:ext cx="1262065" cy="946548"/>
          </a:xfrm>
          <a:prstGeom prst="rect">
            <a:avLst/>
          </a:prstGeom>
          <a:ln>
            <a:noFill/>
          </a:ln>
          <a:effectLst>
            <a:outerShdw blurRad="292100" dist="139700" dir="2700000" algn="tl" rotWithShape="0">
              <a:srgbClr val="333333">
                <a:alpha val="65000"/>
              </a:srgbClr>
            </a:outerShdw>
          </a:effectLst>
        </p:spPr>
      </p:pic>
      <p:pic>
        <p:nvPicPr>
          <p:cNvPr id="3076" name="Picture 4" descr="H:\video\SIMULACRO DUITAMA\DSC05512.JPG"/>
          <p:cNvPicPr>
            <a:picLocks noChangeAspect="1" noChangeArrowheads="1"/>
          </p:cNvPicPr>
          <p:nvPr/>
        </p:nvPicPr>
        <p:blipFill>
          <a:blip r:embed="rId7" cstate="print"/>
          <a:srcRect/>
          <a:stretch>
            <a:fillRect/>
          </a:stretch>
        </p:blipFill>
        <p:spPr bwMode="auto">
          <a:xfrm>
            <a:off x="7667652" y="3768334"/>
            <a:ext cx="1262066" cy="946550"/>
          </a:xfrm>
          <a:prstGeom prst="rect">
            <a:avLst/>
          </a:prstGeom>
          <a:ln>
            <a:noFill/>
          </a:ln>
          <a:effectLst>
            <a:outerShdw blurRad="292100" dist="139700" dir="2700000" algn="tl" rotWithShape="0">
              <a:srgbClr val="333333">
                <a:alpha val="65000"/>
              </a:srgbClr>
            </a:outerShdw>
          </a:effectLst>
        </p:spPr>
      </p:pic>
      <p:sp>
        <p:nvSpPr>
          <p:cNvPr id="12" name="11 CuadroTexto"/>
          <p:cNvSpPr txBox="1"/>
          <p:nvPr/>
        </p:nvSpPr>
        <p:spPr>
          <a:xfrm>
            <a:off x="827584" y="1484784"/>
            <a:ext cx="6120680" cy="4555093"/>
          </a:xfrm>
          <a:prstGeom prst="rect">
            <a:avLst/>
          </a:prstGeom>
          <a:noFill/>
        </p:spPr>
        <p:txBody>
          <a:bodyPr wrap="square" rtlCol="0">
            <a:spAutoFit/>
          </a:bodyPr>
          <a:lstStyle/>
          <a:p>
            <a:pPr marL="342900" indent="-342900">
              <a:buFont typeface="+mj-lt"/>
              <a:buAutoNum type="arabicPeriod"/>
            </a:pPr>
            <a:r>
              <a:rPr lang="es-CO" dirty="0" smtClean="0"/>
              <a:t>Instituto Educación Física, Recreación y el Deporte   120</a:t>
            </a:r>
          </a:p>
          <a:p>
            <a:pPr marL="342900" indent="-342900">
              <a:buFont typeface="+mj-lt"/>
              <a:buAutoNum type="arabicPeriod"/>
            </a:pPr>
            <a:r>
              <a:rPr lang="es-CO" dirty="0" err="1" smtClean="0"/>
              <a:t>Coordinaltra</a:t>
            </a:r>
            <a:r>
              <a:rPr lang="es-CO" dirty="0" smtClean="0"/>
              <a:t>                                                                        10</a:t>
            </a:r>
          </a:p>
          <a:p>
            <a:pPr marL="342900" indent="-342900">
              <a:buFont typeface="+mj-lt"/>
              <a:buAutoNum type="arabicPeriod"/>
            </a:pPr>
            <a:r>
              <a:rPr lang="es-CO" dirty="0" smtClean="0"/>
              <a:t>Cámara de Comercio                                                          50</a:t>
            </a:r>
          </a:p>
          <a:p>
            <a:pPr marL="342900" indent="-342900">
              <a:buFont typeface="+mj-lt"/>
              <a:buAutoNum type="arabicPeriod"/>
            </a:pPr>
            <a:r>
              <a:rPr lang="es-CO" dirty="0" smtClean="0"/>
              <a:t>ESE Salud del </a:t>
            </a:r>
            <a:r>
              <a:rPr lang="es-CO" dirty="0" err="1" smtClean="0"/>
              <a:t>Tundama</a:t>
            </a:r>
            <a:r>
              <a:rPr lang="es-CO" dirty="0" smtClean="0"/>
              <a:t>                                                    100</a:t>
            </a:r>
          </a:p>
          <a:p>
            <a:pPr marL="342900" indent="-342900">
              <a:buFont typeface="+mj-lt"/>
              <a:buAutoNum type="arabicPeriod"/>
            </a:pPr>
            <a:r>
              <a:rPr lang="es-CO" dirty="0" smtClean="0"/>
              <a:t>Alcaldía Municipal                                                            300</a:t>
            </a:r>
          </a:p>
          <a:p>
            <a:pPr marL="342900" indent="-342900">
              <a:buFont typeface="+mj-lt"/>
              <a:buAutoNum type="arabicPeriod"/>
            </a:pPr>
            <a:r>
              <a:rPr lang="es-CO" dirty="0" smtClean="0"/>
              <a:t>Secretaria de Educación                                                    50</a:t>
            </a:r>
          </a:p>
          <a:p>
            <a:pPr marL="342900" indent="-342900">
              <a:buFont typeface="+mj-lt"/>
              <a:buAutoNum type="arabicPeriod"/>
            </a:pPr>
            <a:r>
              <a:rPr lang="es-CO" dirty="0" err="1" smtClean="0"/>
              <a:t>Usochicamocha</a:t>
            </a:r>
            <a:r>
              <a:rPr lang="es-CO" dirty="0" smtClean="0"/>
              <a:t>                                                                   30</a:t>
            </a:r>
          </a:p>
          <a:p>
            <a:pPr marL="342900" indent="-342900">
              <a:buFont typeface="+mj-lt"/>
              <a:buAutoNum type="arabicPeriod"/>
            </a:pPr>
            <a:r>
              <a:rPr lang="es-CO" dirty="0" smtClean="0"/>
              <a:t>IGAC                                                                                      20</a:t>
            </a:r>
          </a:p>
          <a:p>
            <a:pPr marL="342900" indent="-342900">
              <a:buFont typeface="+mj-lt"/>
              <a:buAutoNum type="arabicPeriod"/>
            </a:pPr>
            <a:r>
              <a:rPr lang="es-CO" dirty="0" smtClean="0"/>
              <a:t>Concejo Municipal                                                              10</a:t>
            </a:r>
          </a:p>
          <a:p>
            <a:pPr marL="342900" indent="-342900">
              <a:buFont typeface="+mj-lt"/>
              <a:buAutoNum type="arabicPeriod"/>
            </a:pPr>
            <a:r>
              <a:rPr lang="es-CO" dirty="0" smtClean="0"/>
              <a:t>Notaria 1                                                                               30</a:t>
            </a:r>
          </a:p>
          <a:p>
            <a:pPr marL="342900" indent="-342900">
              <a:buFont typeface="+mj-lt"/>
              <a:buAutoNum type="arabicPeriod"/>
            </a:pPr>
            <a:r>
              <a:rPr lang="es-CO" dirty="0" smtClean="0"/>
              <a:t>Personería Municipal                                                          15</a:t>
            </a:r>
          </a:p>
          <a:p>
            <a:pPr marL="342900" indent="-342900">
              <a:buFont typeface="+mj-lt"/>
              <a:buAutoNum type="arabicPeriod"/>
            </a:pPr>
            <a:r>
              <a:rPr lang="es-CO" dirty="0" smtClean="0"/>
              <a:t>15 Colegios Oficiales                                                    16119</a:t>
            </a:r>
          </a:p>
          <a:p>
            <a:pPr marL="342900" indent="-342900">
              <a:buFont typeface="+mj-lt"/>
              <a:buAutoNum type="arabicPeriod"/>
            </a:pPr>
            <a:r>
              <a:rPr lang="es-CO" dirty="0" smtClean="0"/>
              <a:t>50 Colegios Privados                                                       8221 </a:t>
            </a:r>
          </a:p>
          <a:p>
            <a:pPr marL="342900" indent="-342900"/>
            <a:r>
              <a:rPr lang="es-CO" dirty="0" smtClean="0"/>
              <a:t>                                                                                                                                 		</a:t>
            </a:r>
          </a:p>
          <a:p>
            <a:pPr marL="342900" indent="-342900"/>
            <a:r>
              <a:rPr lang="es-CO" sz="2000" b="1" dirty="0"/>
              <a:t> </a:t>
            </a:r>
            <a:r>
              <a:rPr lang="es-CO" sz="2000" b="1" dirty="0" smtClean="0"/>
              <a:t>                                 TOTAL:     25.075</a:t>
            </a: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08702"/>
            <a:ext cx="13811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PUERTO\Pictures\diseños corel\logos duitama\unidos-01.jpg"/>
          <p:cNvPicPr>
            <a:picLocks noChangeAspect="1" noChangeArrowheads="1"/>
          </p:cNvPicPr>
          <p:nvPr/>
        </p:nvPicPr>
        <p:blipFill>
          <a:blip r:embed="rId2" cstate="print"/>
          <a:srcRect/>
          <a:stretch>
            <a:fillRect/>
          </a:stretch>
        </p:blipFill>
        <p:spPr bwMode="auto">
          <a:xfrm>
            <a:off x="7693874" y="6215082"/>
            <a:ext cx="1450126" cy="642918"/>
          </a:xfrm>
          <a:prstGeom prst="rect">
            <a:avLst/>
          </a:prstGeom>
          <a:noFill/>
        </p:spPr>
      </p:pic>
      <p:pic>
        <p:nvPicPr>
          <p:cNvPr id="6146" name="Picture 2" descr="C:\Users\EPUERTO\Pictures\fotos\2011\0. CLOPAD\10. Sep- Noviembre\SIMULACRO DUITAMA\DSC05540.JPG"/>
          <p:cNvPicPr>
            <a:picLocks noChangeAspect="1" noChangeArrowheads="1"/>
          </p:cNvPicPr>
          <p:nvPr/>
        </p:nvPicPr>
        <p:blipFill>
          <a:blip r:embed="rId3" cstate="print"/>
          <a:srcRect/>
          <a:stretch>
            <a:fillRect/>
          </a:stretch>
        </p:blipFill>
        <p:spPr bwMode="auto">
          <a:xfrm>
            <a:off x="7667651" y="1428736"/>
            <a:ext cx="1262066" cy="946550"/>
          </a:xfrm>
          <a:prstGeom prst="rect">
            <a:avLst/>
          </a:prstGeom>
          <a:ln>
            <a:noFill/>
          </a:ln>
          <a:effectLst>
            <a:outerShdw blurRad="292100" dist="139700" dir="2700000" algn="tl" rotWithShape="0">
              <a:srgbClr val="333333">
                <a:alpha val="65000"/>
              </a:srgbClr>
            </a:outerShdw>
          </a:effectLst>
        </p:spPr>
      </p:pic>
      <p:pic>
        <p:nvPicPr>
          <p:cNvPr id="6147" name="Picture 3" descr="C:\Users\EPUERTO\Pictures\fotos\2011\0. CLOPAD\10. Sep- Noviembre\SIMULACRO DUITAMA\DSC05525.JPG"/>
          <p:cNvPicPr>
            <a:picLocks noChangeAspect="1" noChangeArrowheads="1"/>
          </p:cNvPicPr>
          <p:nvPr/>
        </p:nvPicPr>
        <p:blipFill>
          <a:blip r:embed="rId4" cstate="print"/>
          <a:srcRect/>
          <a:stretch>
            <a:fillRect/>
          </a:stretch>
        </p:blipFill>
        <p:spPr bwMode="auto">
          <a:xfrm>
            <a:off x="7667651" y="285728"/>
            <a:ext cx="1262066" cy="946550"/>
          </a:xfrm>
          <a:prstGeom prst="rect">
            <a:avLst/>
          </a:prstGeom>
          <a:ln>
            <a:noFill/>
          </a:ln>
          <a:effectLst>
            <a:outerShdw blurRad="292100" dist="139700" dir="2700000" algn="tl" rotWithShape="0">
              <a:srgbClr val="333333">
                <a:alpha val="65000"/>
              </a:srgbClr>
            </a:outerShdw>
          </a:effectLst>
        </p:spPr>
      </p:pic>
      <p:pic>
        <p:nvPicPr>
          <p:cNvPr id="3074" name="Picture 2" descr="H:\simulacro sales2008\2dic2008 027.jpg"/>
          <p:cNvPicPr>
            <a:picLocks noChangeAspect="1" noChangeArrowheads="1"/>
          </p:cNvPicPr>
          <p:nvPr/>
        </p:nvPicPr>
        <p:blipFill>
          <a:blip r:embed="rId5" cstate="print"/>
          <a:srcRect/>
          <a:stretch>
            <a:fillRect/>
          </a:stretch>
        </p:blipFill>
        <p:spPr bwMode="auto">
          <a:xfrm>
            <a:off x="7667652" y="4982750"/>
            <a:ext cx="1262065" cy="946580"/>
          </a:xfrm>
          <a:prstGeom prst="rect">
            <a:avLst/>
          </a:prstGeom>
          <a:ln>
            <a:noFill/>
          </a:ln>
          <a:effectLst>
            <a:outerShdw blurRad="292100" dist="139700" dir="2700000" algn="tl" rotWithShape="0">
              <a:srgbClr val="333333">
                <a:alpha val="65000"/>
              </a:srgbClr>
            </a:outerShdw>
          </a:effectLst>
        </p:spPr>
      </p:pic>
      <p:pic>
        <p:nvPicPr>
          <p:cNvPr id="3075" name="Picture 3" descr="H:\simulacro sales2008\2dic2008 012.jpg"/>
          <p:cNvPicPr>
            <a:picLocks noChangeAspect="1" noChangeArrowheads="1"/>
          </p:cNvPicPr>
          <p:nvPr/>
        </p:nvPicPr>
        <p:blipFill>
          <a:blip r:embed="rId6" cstate="print"/>
          <a:srcRect/>
          <a:stretch>
            <a:fillRect/>
          </a:stretch>
        </p:blipFill>
        <p:spPr bwMode="auto">
          <a:xfrm>
            <a:off x="7667652" y="2571745"/>
            <a:ext cx="1262065" cy="946548"/>
          </a:xfrm>
          <a:prstGeom prst="rect">
            <a:avLst/>
          </a:prstGeom>
          <a:ln>
            <a:noFill/>
          </a:ln>
          <a:effectLst>
            <a:outerShdw blurRad="292100" dist="139700" dir="2700000" algn="tl" rotWithShape="0">
              <a:srgbClr val="333333">
                <a:alpha val="65000"/>
              </a:srgbClr>
            </a:outerShdw>
          </a:effectLst>
        </p:spPr>
      </p:pic>
      <p:pic>
        <p:nvPicPr>
          <p:cNvPr id="3076" name="Picture 4" descr="H:\video\SIMULACRO DUITAMA\DSC05512.JPG"/>
          <p:cNvPicPr>
            <a:picLocks noChangeAspect="1" noChangeArrowheads="1"/>
          </p:cNvPicPr>
          <p:nvPr/>
        </p:nvPicPr>
        <p:blipFill>
          <a:blip r:embed="rId7" cstate="print"/>
          <a:srcRect/>
          <a:stretch>
            <a:fillRect/>
          </a:stretch>
        </p:blipFill>
        <p:spPr bwMode="auto">
          <a:xfrm>
            <a:off x="7667652" y="3768334"/>
            <a:ext cx="1262066" cy="946550"/>
          </a:xfrm>
          <a:prstGeom prst="rect">
            <a:avLst/>
          </a:prstGeom>
          <a:ln>
            <a:noFill/>
          </a:ln>
          <a:effectLst>
            <a:outerShdw blurRad="292100" dist="139700" dir="2700000" algn="tl" rotWithShape="0">
              <a:srgbClr val="333333">
                <a:alpha val="65000"/>
              </a:srgbClr>
            </a:outerShdw>
          </a:effectLst>
        </p:spPr>
      </p:pic>
      <p:sp>
        <p:nvSpPr>
          <p:cNvPr id="12" name="11 CuadroTexto"/>
          <p:cNvSpPr txBox="1"/>
          <p:nvPr/>
        </p:nvSpPr>
        <p:spPr>
          <a:xfrm>
            <a:off x="857224" y="1386379"/>
            <a:ext cx="5857917" cy="4462760"/>
          </a:xfrm>
          <a:prstGeom prst="rect">
            <a:avLst/>
          </a:prstGeom>
          <a:noFill/>
        </p:spPr>
        <p:txBody>
          <a:bodyPr wrap="square" rtlCol="0">
            <a:spAutoFit/>
          </a:bodyPr>
          <a:lstStyle/>
          <a:p>
            <a:pPr marL="342900" indent="19050" algn="ctr"/>
            <a:r>
              <a:rPr lang="es-CO" dirty="0" smtClean="0"/>
              <a:t>COLEGIOS OFICIALES</a:t>
            </a:r>
          </a:p>
          <a:p>
            <a:pPr marL="342900" indent="19050"/>
            <a:endParaRPr lang="es-CO" sz="1400" dirty="0" smtClean="0"/>
          </a:p>
          <a:p>
            <a:pPr marL="342900" indent="279400">
              <a:buFont typeface="+mj-lt"/>
              <a:buAutoNum type="arabicPeriod"/>
            </a:pPr>
            <a:r>
              <a:rPr lang="es-CO" sz="1400" dirty="0" smtClean="0"/>
              <a:t>Institución Educativa San Antonio Norte                                            310                           </a:t>
            </a:r>
          </a:p>
          <a:p>
            <a:pPr marL="342900" indent="279400">
              <a:buFont typeface="+mj-lt"/>
              <a:buAutoNum type="arabicPeriod"/>
            </a:pPr>
            <a:r>
              <a:rPr lang="es-CO" sz="1400" dirty="0" smtClean="0"/>
              <a:t>Instituto Técnico José Miguel Silva Plazas                                           400</a:t>
            </a:r>
          </a:p>
          <a:p>
            <a:pPr marL="342900" indent="279400">
              <a:buFont typeface="+mj-lt"/>
              <a:buAutoNum type="arabicPeriod"/>
            </a:pPr>
            <a:r>
              <a:rPr lang="es-CO" sz="1400" dirty="0" smtClean="0"/>
              <a:t>Centro Educativo Rural San Lorenzo San Jorge de </a:t>
            </a:r>
            <a:r>
              <a:rPr lang="es-CO" sz="1400" dirty="0" err="1" smtClean="0"/>
              <a:t>Bonza</a:t>
            </a:r>
            <a:r>
              <a:rPr lang="es-CO" sz="1400" dirty="0" smtClean="0"/>
              <a:t>                 105</a:t>
            </a:r>
          </a:p>
          <a:p>
            <a:pPr marL="342900" indent="279400">
              <a:buFont typeface="+mj-lt"/>
              <a:buAutoNum type="arabicPeriod"/>
            </a:pPr>
            <a:r>
              <a:rPr lang="es-CO" sz="1400" dirty="0" smtClean="0"/>
              <a:t>Centro Educativo Rural San Luis Tocogua                                            340</a:t>
            </a:r>
          </a:p>
          <a:p>
            <a:pPr marL="342900" indent="279400">
              <a:buFont typeface="+mj-lt"/>
              <a:buAutoNum type="arabicPeriod"/>
            </a:pPr>
            <a:r>
              <a:rPr lang="es-CO" sz="1400" dirty="0" smtClean="0"/>
              <a:t>Instituto Técnico Industrial Municipalizado Rafael Reyes              1846</a:t>
            </a:r>
          </a:p>
          <a:p>
            <a:pPr marL="342900" indent="279400">
              <a:buFont typeface="+mj-lt"/>
              <a:buAutoNum type="arabicPeriod"/>
            </a:pPr>
            <a:r>
              <a:rPr lang="es-CO" sz="1400" dirty="0" smtClean="0"/>
              <a:t>Instituto Técnico Santo Tomas De Aquino                                         1850</a:t>
            </a:r>
          </a:p>
          <a:p>
            <a:pPr marL="342900" indent="279400">
              <a:buFont typeface="+mj-lt"/>
              <a:buAutoNum type="arabicPeriod"/>
            </a:pPr>
            <a:r>
              <a:rPr lang="es-CO" sz="1400" dirty="0" smtClean="0"/>
              <a:t>Colegio Boyacá de Duitama                                                                    866</a:t>
            </a:r>
          </a:p>
          <a:p>
            <a:pPr marL="342900" indent="279400">
              <a:buFont typeface="+mj-lt"/>
              <a:buAutoNum type="arabicPeriod"/>
            </a:pPr>
            <a:r>
              <a:rPr lang="es-CO" sz="1400" dirty="0" smtClean="0"/>
              <a:t>Colegio Nacionalizado La Presentación                                              2625</a:t>
            </a:r>
          </a:p>
          <a:p>
            <a:pPr marL="342900" indent="279400">
              <a:buFont typeface="+mj-lt"/>
              <a:buAutoNum type="arabicPeriod"/>
            </a:pPr>
            <a:r>
              <a:rPr lang="es-CO" sz="1400" dirty="0" smtClean="0"/>
              <a:t>Colegio Técnico Municipal Francisco de Paula Santander              1298</a:t>
            </a:r>
          </a:p>
          <a:p>
            <a:pPr marL="342900" indent="279400">
              <a:buFont typeface="+mj-lt"/>
              <a:buAutoNum type="arabicPeriod"/>
            </a:pPr>
            <a:r>
              <a:rPr lang="es-CO" sz="1400" dirty="0" smtClean="0"/>
              <a:t>Colegio Técnico Municipal Simón Bolívar                                          2014</a:t>
            </a:r>
          </a:p>
          <a:p>
            <a:pPr marL="342900" indent="279400">
              <a:buFont typeface="+mj-lt"/>
              <a:buAutoNum type="arabicPeriod"/>
            </a:pPr>
            <a:r>
              <a:rPr lang="es-CO" sz="1400" dirty="0" smtClean="0"/>
              <a:t>Institución Educativa Agroindustrial Francisco Medrano                 155</a:t>
            </a:r>
          </a:p>
          <a:p>
            <a:pPr marL="342900" indent="279400">
              <a:buFont typeface="+mj-lt"/>
              <a:buAutoNum type="arabicPeriod"/>
            </a:pPr>
            <a:r>
              <a:rPr lang="es-CO" sz="1400" dirty="0" smtClean="0"/>
              <a:t>Institución Educativa Agroindustrial La Pradera                                358</a:t>
            </a:r>
          </a:p>
          <a:p>
            <a:pPr marL="342900" indent="279400">
              <a:buFont typeface="+mj-lt"/>
              <a:buAutoNum type="arabicPeriod"/>
            </a:pPr>
            <a:r>
              <a:rPr lang="es-CO" sz="1400" dirty="0" smtClean="0"/>
              <a:t>Colegio Guillermo León Valencia                                                        3000</a:t>
            </a:r>
          </a:p>
          <a:p>
            <a:pPr marL="342900" indent="279400">
              <a:buFont typeface="+mj-lt"/>
              <a:buAutoNum type="arabicPeriod"/>
            </a:pPr>
            <a:r>
              <a:rPr lang="es-CO" sz="1400" dirty="0" smtClean="0"/>
              <a:t>Instituto Centro Educativo Rural Quebrada de Becerras                 135</a:t>
            </a:r>
          </a:p>
          <a:p>
            <a:pPr marL="342900" indent="279400">
              <a:buFont typeface="+mj-lt"/>
              <a:buAutoNum type="arabicPeriod"/>
            </a:pPr>
            <a:r>
              <a:rPr lang="es-CO" sz="1400" dirty="0" smtClean="0"/>
              <a:t>Colegio Nueva Familia                                                                            662</a:t>
            </a:r>
          </a:p>
          <a:p>
            <a:pPr marL="342900" indent="279400"/>
            <a:r>
              <a:rPr lang="es-CO" sz="1400" dirty="0" smtClean="0"/>
              <a:t>                                                                                         TOTAL            16119</a:t>
            </a:r>
          </a:p>
          <a:p>
            <a:endParaRPr lang="es-CO" sz="1400" dirty="0" smtClean="0"/>
          </a:p>
          <a:p>
            <a:endParaRPr lang="es-CO" sz="1400" dirty="0"/>
          </a:p>
        </p:txBody>
      </p:sp>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08702"/>
            <a:ext cx="13811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PUERTO\Pictures\diseños corel\logos duitama\unidos-01.jpg"/>
          <p:cNvPicPr>
            <a:picLocks noChangeAspect="1" noChangeArrowheads="1"/>
          </p:cNvPicPr>
          <p:nvPr/>
        </p:nvPicPr>
        <p:blipFill>
          <a:blip r:embed="rId2" cstate="print"/>
          <a:srcRect/>
          <a:stretch>
            <a:fillRect/>
          </a:stretch>
        </p:blipFill>
        <p:spPr bwMode="auto">
          <a:xfrm>
            <a:off x="7693874" y="6215082"/>
            <a:ext cx="1450126" cy="642918"/>
          </a:xfrm>
          <a:prstGeom prst="rect">
            <a:avLst/>
          </a:prstGeom>
          <a:noFill/>
        </p:spPr>
      </p:pic>
      <p:pic>
        <p:nvPicPr>
          <p:cNvPr id="6146" name="Picture 2" descr="C:\Users\EPUERTO\Pictures\fotos\2011\0. CLOPAD\10. Sep- Noviembre\SIMULACRO DUITAMA\DSC05540.JPG"/>
          <p:cNvPicPr>
            <a:picLocks noChangeAspect="1" noChangeArrowheads="1"/>
          </p:cNvPicPr>
          <p:nvPr/>
        </p:nvPicPr>
        <p:blipFill>
          <a:blip r:embed="rId3" cstate="print"/>
          <a:srcRect/>
          <a:stretch>
            <a:fillRect/>
          </a:stretch>
        </p:blipFill>
        <p:spPr bwMode="auto">
          <a:xfrm>
            <a:off x="7667651" y="1428736"/>
            <a:ext cx="1262066" cy="946550"/>
          </a:xfrm>
          <a:prstGeom prst="rect">
            <a:avLst/>
          </a:prstGeom>
          <a:ln>
            <a:noFill/>
          </a:ln>
          <a:effectLst>
            <a:outerShdw blurRad="292100" dist="139700" dir="2700000" algn="tl" rotWithShape="0">
              <a:srgbClr val="333333">
                <a:alpha val="65000"/>
              </a:srgbClr>
            </a:outerShdw>
          </a:effectLst>
        </p:spPr>
      </p:pic>
      <p:pic>
        <p:nvPicPr>
          <p:cNvPr id="6147" name="Picture 3" descr="C:\Users\EPUERTO\Pictures\fotos\2011\0. CLOPAD\10. Sep- Noviembre\SIMULACRO DUITAMA\DSC05525.JPG"/>
          <p:cNvPicPr>
            <a:picLocks noChangeAspect="1" noChangeArrowheads="1"/>
          </p:cNvPicPr>
          <p:nvPr/>
        </p:nvPicPr>
        <p:blipFill>
          <a:blip r:embed="rId4" cstate="print"/>
          <a:srcRect/>
          <a:stretch>
            <a:fillRect/>
          </a:stretch>
        </p:blipFill>
        <p:spPr bwMode="auto">
          <a:xfrm>
            <a:off x="7667651" y="285728"/>
            <a:ext cx="1262066" cy="946550"/>
          </a:xfrm>
          <a:prstGeom prst="rect">
            <a:avLst/>
          </a:prstGeom>
          <a:ln>
            <a:noFill/>
          </a:ln>
          <a:effectLst>
            <a:outerShdw blurRad="292100" dist="139700" dir="2700000" algn="tl" rotWithShape="0">
              <a:srgbClr val="333333">
                <a:alpha val="65000"/>
              </a:srgbClr>
            </a:outerShdw>
          </a:effectLst>
        </p:spPr>
      </p:pic>
      <p:pic>
        <p:nvPicPr>
          <p:cNvPr id="3074" name="Picture 2" descr="H:\simulacro sales2008\2dic2008 027.jpg"/>
          <p:cNvPicPr>
            <a:picLocks noChangeAspect="1" noChangeArrowheads="1"/>
          </p:cNvPicPr>
          <p:nvPr/>
        </p:nvPicPr>
        <p:blipFill>
          <a:blip r:embed="rId5" cstate="print"/>
          <a:srcRect/>
          <a:stretch>
            <a:fillRect/>
          </a:stretch>
        </p:blipFill>
        <p:spPr bwMode="auto">
          <a:xfrm>
            <a:off x="7667652" y="4982750"/>
            <a:ext cx="1262065" cy="946580"/>
          </a:xfrm>
          <a:prstGeom prst="rect">
            <a:avLst/>
          </a:prstGeom>
          <a:ln>
            <a:noFill/>
          </a:ln>
          <a:effectLst>
            <a:outerShdw blurRad="292100" dist="139700" dir="2700000" algn="tl" rotWithShape="0">
              <a:srgbClr val="333333">
                <a:alpha val="65000"/>
              </a:srgbClr>
            </a:outerShdw>
          </a:effectLst>
        </p:spPr>
      </p:pic>
      <p:pic>
        <p:nvPicPr>
          <p:cNvPr id="3075" name="Picture 3" descr="H:\simulacro sales2008\2dic2008 012.jpg"/>
          <p:cNvPicPr>
            <a:picLocks noChangeAspect="1" noChangeArrowheads="1"/>
          </p:cNvPicPr>
          <p:nvPr/>
        </p:nvPicPr>
        <p:blipFill>
          <a:blip r:embed="rId6" cstate="print"/>
          <a:srcRect/>
          <a:stretch>
            <a:fillRect/>
          </a:stretch>
        </p:blipFill>
        <p:spPr bwMode="auto">
          <a:xfrm>
            <a:off x="7667652" y="2571745"/>
            <a:ext cx="1262065" cy="946548"/>
          </a:xfrm>
          <a:prstGeom prst="rect">
            <a:avLst/>
          </a:prstGeom>
          <a:ln>
            <a:noFill/>
          </a:ln>
          <a:effectLst>
            <a:outerShdw blurRad="292100" dist="139700" dir="2700000" algn="tl" rotWithShape="0">
              <a:srgbClr val="333333">
                <a:alpha val="65000"/>
              </a:srgbClr>
            </a:outerShdw>
          </a:effectLst>
        </p:spPr>
      </p:pic>
      <p:pic>
        <p:nvPicPr>
          <p:cNvPr id="3076" name="Picture 4" descr="H:\video\SIMULACRO DUITAMA\DSC05512.JPG"/>
          <p:cNvPicPr>
            <a:picLocks noChangeAspect="1" noChangeArrowheads="1"/>
          </p:cNvPicPr>
          <p:nvPr/>
        </p:nvPicPr>
        <p:blipFill>
          <a:blip r:embed="rId7" cstate="print"/>
          <a:srcRect/>
          <a:stretch>
            <a:fillRect/>
          </a:stretch>
        </p:blipFill>
        <p:spPr bwMode="auto">
          <a:xfrm>
            <a:off x="7667652" y="3768334"/>
            <a:ext cx="1262066" cy="946550"/>
          </a:xfrm>
          <a:prstGeom prst="rect">
            <a:avLst/>
          </a:prstGeom>
          <a:ln>
            <a:noFill/>
          </a:ln>
          <a:effectLst>
            <a:outerShdw blurRad="292100" dist="139700" dir="2700000" algn="tl" rotWithShape="0">
              <a:srgbClr val="333333">
                <a:alpha val="65000"/>
              </a:srgbClr>
            </a:outerShdw>
          </a:effectLst>
        </p:spPr>
      </p:pic>
      <p:sp>
        <p:nvSpPr>
          <p:cNvPr id="12" name="11 CuadroTexto"/>
          <p:cNvSpPr txBox="1"/>
          <p:nvPr/>
        </p:nvSpPr>
        <p:spPr>
          <a:xfrm>
            <a:off x="142844" y="1530384"/>
            <a:ext cx="4000528" cy="3970318"/>
          </a:xfrm>
          <a:prstGeom prst="rect">
            <a:avLst/>
          </a:prstGeom>
          <a:noFill/>
        </p:spPr>
        <p:txBody>
          <a:bodyPr wrap="square" rtlCol="0">
            <a:spAutoFit/>
          </a:bodyPr>
          <a:lstStyle/>
          <a:p>
            <a:pPr marL="228600" indent="-228600">
              <a:buFont typeface="+mj-lt"/>
              <a:buAutoNum type="arabicPeriod"/>
            </a:pPr>
            <a:r>
              <a:rPr lang="es-CO" sz="1050" dirty="0" smtClean="0"/>
              <a:t>COLEGIO SEMINARIO DIOCESANO                                               1496       </a:t>
            </a:r>
          </a:p>
          <a:p>
            <a:pPr marL="228600" indent="-228600">
              <a:buFont typeface="+mj-lt"/>
              <a:buAutoNum type="arabicPeriod"/>
            </a:pPr>
            <a:r>
              <a:rPr lang="es-CO" sz="1050" dirty="0" smtClean="0"/>
              <a:t>COLEGIO SALESIANO                                                                       1095</a:t>
            </a:r>
          </a:p>
          <a:p>
            <a:pPr marL="228600" indent="-228600">
              <a:buFont typeface="+mj-lt"/>
              <a:buAutoNum type="arabicPeriod"/>
            </a:pPr>
            <a:r>
              <a:rPr lang="es-CO" sz="1050" dirty="0" smtClean="0"/>
              <a:t>COLEGIO SANTIAGO APOSTOL                                                          75</a:t>
            </a:r>
          </a:p>
          <a:p>
            <a:pPr marL="228600" indent="-228600">
              <a:buFont typeface="+mj-lt"/>
              <a:buAutoNum type="arabicPeriod"/>
            </a:pPr>
            <a:r>
              <a:rPr lang="es-CO" sz="1050" dirty="0" smtClean="0"/>
              <a:t>JARDIN INFANTIL DIVINO NIÑO                                                         78</a:t>
            </a:r>
          </a:p>
          <a:p>
            <a:pPr marL="228600" indent="-228600">
              <a:buFont typeface="+mj-lt"/>
              <a:buAutoNum type="arabicPeriod"/>
            </a:pPr>
            <a:r>
              <a:rPr lang="es-CO" sz="1050" dirty="0" smtClean="0"/>
              <a:t>COLEGIO JESUS EUCARISTIA                                                             311</a:t>
            </a:r>
          </a:p>
          <a:p>
            <a:pPr marL="228600" indent="-228600">
              <a:buFont typeface="+mj-lt"/>
              <a:buAutoNum type="arabicPeriod"/>
            </a:pPr>
            <a:r>
              <a:rPr lang="es-CO" sz="1050" dirty="0" smtClean="0"/>
              <a:t>COLEGIO CAMPESTRE CULTURA Y CIENCIA                                     35     </a:t>
            </a:r>
          </a:p>
          <a:p>
            <a:pPr marL="228600" indent="-228600">
              <a:buFont typeface="+mj-lt"/>
              <a:buAutoNum type="arabicPeriod"/>
            </a:pPr>
            <a:r>
              <a:rPr lang="es-CO" sz="1050" dirty="0" smtClean="0"/>
              <a:t>JARDIN INFANTIL ECO DE SONRISAS                                                 10</a:t>
            </a:r>
          </a:p>
          <a:p>
            <a:pPr marL="228600" indent="-228600">
              <a:buFont typeface="+mj-lt"/>
              <a:buAutoNum type="arabicPeriod"/>
            </a:pPr>
            <a:r>
              <a:rPr lang="es-CO" sz="1050" dirty="0" smtClean="0"/>
              <a:t>COLEGIO BOSTON                                                                              112</a:t>
            </a:r>
          </a:p>
          <a:p>
            <a:pPr marL="228600" indent="-228600">
              <a:buFont typeface="+mj-lt"/>
              <a:buAutoNum type="arabicPeriod"/>
            </a:pPr>
            <a:r>
              <a:rPr lang="es-CO" sz="1050" dirty="0" smtClean="0"/>
              <a:t>JARDÍN INFANTIL MI MUNDO FELIZ                                                  45</a:t>
            </a:r>
          </a:p>
          <a:p>
            <a:pPr marL="228600" indent="-228600">
              <a:buFont typeface="+mj-lt"/>
              <a:buAutoNum type="arabicPeriod"/>
            </a:pPr>
            <a:r>
              <a:rPr lang="es-CO" sz="1050" dirty="0" smtClean="0"/>
              <a:t>COLEGIO JESUS MAESTRO                                                                125</a:t>
            </a:r>
          </a:p>
          <a:p>
            <a:pPr marL="228600" indent="-228600">
              <a:buFont typeface="+mj-lt"/>
              <a:buAutoNum type="arabicPeriod"/>
            </a:pPr>
            <a:r>
              <a:rPr lang="es-CO" sz="1050" dirty="0" smtClean="0"/>
              <a:t>COLEGIO SAGRADOS CORAZONES GENIOS 3000                           45</a:t>
            </a:r>
          </a:p>
          <a:p>
            <a:pPr marL="228600" indent="-228600">
              <a:buFont typeface="+mj-lt"/>
              <a:buAutoNum type="arabicPeriod"/>
            </a:pPr>
            <a:r>
              <a:rPr lang="es-CO" sz="1050" dirty="0" smtClean="0"/>
              <a:t>COLEGIO SAN JOSE DE CALASANZ                                                   369</a:t>
            </a:r>
          </a:p>
          <a:p>
            <a:pPr marL="228600" indent="-228600">
              <a:buFont typeface="+mj-lt"/>
              <a:buAutoNum type="arabicPeriod"/>
            </a:pPr>
            <a:r>
              <a:rPr lang="es-CO" sz="1050" dirty="0" smtClean="0"/>
              <a:t>INSTITUCION EDUCATIVA ARISTOCLES                                             25</a:t>
            </a:r>
          </a:p>
          <a:p>
            <a:pPr marL="228600" indent="-228600">
              <a:buFont typeface="+mj-lt"/>
              <a:buAutoNum type="arabicPeriod"/>
            </a:pPr>
            <a:r>
              <a:rPr lang="es-CO" sz="1050" dirty="0" smtClean="0"/>
              <a:t>JARDIN INFANTIL MI OTRA CASITA                                                  115</a:t>
            </a:r>
          </a:p>
          <a:p>
            <a:pPr marL="228600" indent="-228600">
              <a:buFont typeface="+mj-lt"/>
              <a:buAutoNum type="arabicPeriod"/>
            </a:pPr>
            <a:r>
              <a:rPr lang="es-CO" sz="1050" dirty="0" smtClean="0"/>
              <a:t>COLEGIO PREESCOLAR SAN AGUSTIN DE HIPONA                          33</a:t>
            </a:r>
          </a:p>
          <a:p>
            <a:pPr marL="228600" indent="-228600">
              <a:buFont typeface="+mj-lt"/>
              <a:buAutoNum type="arabicPeriod"/>
            </a:pPr>
            <a:r>
              <a:rPr lang="es-CO" sz="1050" dirty="0" smtClean="0"/>
              <a:t>COLEGIO SAGRADA FAMILIA                                                            200</a:t>
            </a:r>
          </a:p>
          <a:p>
            <a:pPr marL="228600" indent="-228600">
              <a:buFont typeface="+mj-lt"/>
              <a:buAutoNum type="arabicPeriod"/>
            </a:pPr>
            <a:r>
              <a:rPr lang="es-CO" sz="1050" dirty="0" smtClean="0"/>
              <a:t>INST. GESTION INFORMATICA Y GUIA ACADEMICA - GIGA        150</a:t>
            </a:r>
          </a:p>
          <a:p>
            <a:pPr marL="228600" indent="-228600">
              <a:buFont typeface="+mj-lt"/>
              <a:buAutoNum type="arabicPeriod"/>
            </a:pPr>
            <a:r>
              <a:rPr lang="es-CO" sz="1050" dirty="0" smtClean="0"/>
              <a:t>JARDIN INFANTIL SAN DIEGO                                                             66</a:t>
            </a:r>
          </a:p>
          <a:p>
            <a:pPr marL="228600" indent="-228600">
              <a:buFont typeface="+mj-lt"/>
              <a:buAutoNum type="arabicPeriod"/>
            </a:pPr>
            <a:r>
              <a:rPr lang="es-CO" sz="1050" dirty="0" smtClean="0"/>
              <a:t>COLEGIO DE EDUACIÓN TÉCNICO BRITANICO LIVERPOOL            28</a:t>
            </a:r>
          </a:p>
          <a:p>
            <a:pPr marL="228600" indent="-228600">
              <a:buFont typeface="+mj-lt"/>
              <a:buAutoNum type="arabicPeriod"/>
            </a:pPr>
            <a:r>
              <a:rPr lang="es-CO" sz="1050" dirty="0" smtClean="0"/>
              <a:t>COLEGIO CAMPESTRE SAN DIEGO                                                   850</a:t>
            </a:r>
          </a:p>
          <a:p>
            <a:pPr marL="228600" indent="-228600">
              <a:buFont typeface="+mj-lt"/>
              <a:buAutoNum type="arabicPeriod"/>
            </a:pPr>
            <a:r>
              <a:rPr lang="es-CO" sz="1050" dirty="0" smtClean="0"/>
              <a:t>JARDIN INFANTIL PEQUEÑAS GRANDEZAS                                      70</a:t>
            </a:r>
          </a:p>
          <a:p>
            <a:pPr marL="228600" indent="-228600">
              <a:buFont typeface="+mj-lt"/>
              <a:buAutoNum type="arabicPeriod"/>
            </a:pPr>
            <a:r>
              <a:rPr lang="es-CO" sz="1050" dirty="0" smtClean="0"/>
              <a:t>COLEGIO EUCARISTICO SOPRINELLO                                               115</a:t>
            </a:r>
          </a:p>
          <a:p>
            <a:pPr marL="228600" indent="-228600">
              <a:buFont typeface="+mj-lt"/>
              <a:buAutoNum type="arabicPeriod"/>
            </a:pPr>
            <a:r>
              <a:rPr lang="es-CO" sz="1050" dirty="0" smtClean="0"/>
              <a:t>COLEGIO BASICO SAN CARLOS                                                           83</a:t>
            </a:r>
          </a:p>
          <a:p>
            <a:pPr marL="228600" indent="-228600">
              <a:buFont typeface="+mj-lt"/>
              <a:buAutoNum type="arabicPeriod"/>
            </a:pPr>
            <a:r>
              <a:rPr lang="es-CO" sz="1050" dirty="0" smtClean="0"/>
              <a:t>COLEGIO SANTO DOMINGO DE GUZMAN                                        75</a:t>
            </a:r>
          </a:p>
        </p:txBody>
      </p:sp>
      <p:sp>
        <p:nvSpPr>
          <p:cNvPr id="11" name="10 CuadroTexto"/>
          <p:cNvSpPr txBox="1"/>
          <p:nvPr/>
        </p:nvSpPr>
        <p:spPr>
          <a:xfrm>
            <a:off x="4134746" y="1519824"/>
            <a:ext cx="3429024" cy="4455066"/>
          </a:xfrm>
          <a:prstGeom prst="rect">
            <a:avLst/>
          </a:prstGeom>
          <a:noFill/>
        </p:spPr>
        <p:txBody>
          <a:bodyPr wrap="square" rtlCol="0">
            <a:spAutoFit/>
          </a:bodyPr>
          <a:lstStyle/>
          <a:p>
            <a:pPr marL="228600" indent="-228600"/>
            <a:r>
              <a:rPr lang="es-CO" sz="1050" dirty="0" smtClean="0"/>
              <a:t>25. COLEGIO SAN MIGUEL                                                       75                                                    </a:t>
            </a:r>
          </a:p>
          <a:p>
            <a:pPr marL="228600" indent="-228600"/>
            <a:r>
              <a:rPr lang="es-CO" sz="1050" dirty="0" smtClean="0"/>
              <a:t>26. COLEGIO DE EDUCACION BASICA SAN JOSE                  12 </a:t>
            </a:r>
          </a:p>
          <a:p>
            <a:pPr marL="228600" indent="-228600"/>
            <a:r>
              <a:rPr lang="es-CO" sz="1050" dirty="0" smtClean="0"/>
              <a:t>27. COLEGIO CASTEL - LU                                                       260</a:t>
            </a:r>
          </a:p>
          <a:p>
            <a:pPr marL="228600" indent="-228600"/>
            <a:r>
              <a:rPr lang="es-CO" sz="1050" dirty="0" smtClean="0"/>
              <a:t>28. COLEGIO INFANTIL NIÑO JESUS                                       55</a:t>
            </a:r>
          </a:p>
          <a:p>
            <a:pPr marL="228600" indent="-228600"/>
            <a:r>
              <a:rPr lang="es-CO" sz="1050" dirty="0" smtClean="0"/>
              <a:t>29. COLEGIO PEDAGOGICO LOS ALAMOS                           225         </a:t>
            </a:r>
          </a:p>
          <a:p>
            <a:pPr marL="228600" indent="-228600"/>
            <a:r>
              <a:rPr lang="es-CO" sz="1050" dirty="0" smtClean="0"/>
              <a:t>30. COLEGIO  JOHN DEWEY                                                   183</a:t>
            </a:r>
          </a:p>
          <a:p>
            <a:pPr marL="228600" indent="-228600"/>
            <a:r>
              <a:rPr lang="es-CO" sz="1050" dirty="0" smtClean="0"/>
              <a:t>31. COLEGIO SANTA CLARA                                                     24                                            </a:t>
            </a:r>
          </a:p>
          <a:p>
            <a:pPr marL="228600" indent="-228600"/>
            <a:r>
              <a:rPr lang="es-CO" sz="1050" dirty="0" smtClean="0"/>
              <a:t>32. GIMNASIO MODERNO SANTA SOFIA                            340</a:t>
            </a:r>
          </a:p>
          <a:p>
            <a:pPr marL="228600" indent="-228600"/>
            <a:r>
              <a:rPr lang="es-CO" sz="1050" dirty="0" smtClean="0"/>
              <a:t>33. GIMNASIO PREESCOLAR DULCES GENIOS                      11</a:t>
            </a:r>
          </a:p>
          <a:p>
            <a:pPr marL="228600" indent="-228600"/>
            <a:r>
              <a:rPr lang="es-CO" sz="1050" dirty="0" smtClean="0"/>
              <a:t>34. COLEGIO LA PRESENTACIÓN                                         1101                                   </a:t>
            </a:r>
          </a:p>
          <a:p>
            <a:pPr marL="228600" indent="-228600"/>
            <a:r>
              <a:rPr lang="es-CO" sz="1050" dirty="0" smtClean="0"/>
              <a:t>35. INST. DE EDUCACION FORMAL  COMFABOY               160                    </a:t>
            </a:r>
          </a:p>
          <a:p>
            <a:pPr marL="228600" indent="-228600"/>
            <a:r>
              <a:rPr lang="es-CO" sz="1050" dirty="0" smtClean="0"/>
              <a:t>36. JARDIN INFANTIL HEIDY                                                      6</a:t>
            </a:r>
          </a:p>
          <a:p>
            <a:pPr marL="228600" indent="-228600"/>
            <a:r>
              <a:rPr lang="es-CO" sz="1050" dirty="0" smtClean="0"/>
              <a:t>37. COLEGIO BILINGÜE DE PREESCOLAR BECKET                95 </a:t>
            </a:r>
          </a:p>
          <a:p>
            <a:pPr marL="228600" indent="-228600"/>
            <a:r>
              <a:rPr lang="es-CO" sz="1050" dirty="0" smtClean="0"/>
              <a:t>38. COLEGIO BASICO SAN PEDRO CLAVER                           63</a:t>
            </a:r>
          </a:p>
          <a:p>
            <a:pPr marL="228600" indent="-228600"/>
            <a:r>
              <a:rPr lang="es-CO" sz="1050" dirty="0" smtClean="0"/>
              <a:t>39. COLEGIO NUESTRA SEÑORA DE LA ESPERANZA         199</a:t>
            </a:r>
          </a:p>
          <a:p>
            <a:pPr marL="228600" indent="-228600"/>
            <a:r>
              <a:rPr lang="es-CO" sz="1050" dirty="0" smtClean="0"/>
              <a:t>40. COLEGIO MAYOR LEON XIII                                              55</a:t>
            </a:r>
          </a:p>
          <a:p>
            <a:pPr marL="228600" indent="-228600"/>
            <a:r>
              <a:rPr lang="es-CO" sz="1050" dirty="0" smtClean="0"/>
              <a:t>41. JARDIN INFANTIL SAN FRANCISCO DE ASIS                   12</a:t>
            </a:r>
          </a:p>
          <a:p>
            <a:pPr marL="228600" indent="-228600"/>
            <a:r>
              <a:rPr lang="es-CO" sz="1050" dirty="0" smtClean="0"/>
              <a:t>42. COLEGIO DE EDUCACION JORGE TADEO LOZANO       38</a:t>
            </a:r>
          </a:p>
          <a:p>
            <a:pPr marL="228600" indent="-228600"/>
            <a:r>
              <a:rPr lang="es-CO" sz="1050" dirty="0" smtClean="0"/>
              <a:t>43. JARDIN INFANTIL OSO MELOSO                                        8</a:t>
            </a:r>
          </a:p>
          <a:p>
            <a:pPr marL="228600" indent="-228600"/>
            <a:r>
              <a:rPr lang="es-CO" sz="1050" dirty="0" smtClean="0"/>
              <a:t>44. INST SOLUCION EDUCATIVA SOLED                                44</a:t>
            </a:r>
          </a:p>
          <a:p>
            <a:pPr marL="228600" indent="-228600"/>
            <a:r>
              <a:rPr lang="es-CO" sz="1050" dirty="0" smtClean="0"/>
              <a:t>45. JARDIN INFANTIL PEDRO PASCACIO MARTINEZ            92</a:t>
            </a:r>
          </a:p>
          <a:p>
            <a:pPr marL="228600" indent="-228600"/>
            <a:r>
              <a:rPr lang="es-CO" sz="1050" dirty="0" smtClean="0"/>
              <a:t>46. COLEGIO ANGEL GABRIEL                                                  38</a:t>
            </a:r>
          </a:p>
          <a:p>
            <a:pPr marL="228600" indent="-228600"/>
            <a:r>
              <a:rPr lang="es-CO" sz="1050" dirty="0" smtClean="0"/>
              <a:t>47. LICEO PIAGET DE LAS AMERICAS                                      93                           </a:t>
            </a:r>
          </a:p>
          <a:p>
            <a:pPr marL="228600" indent="-228600"/>
            <a:r>
              <a:rPr lang="es-CO" sz="1050" dirty="0" smtClean="0"/>
              <a:t>48. GIMNASIO PEDAGOGICO MARIANITO                            10</a:t>
            </a:r>
          </a:p>
          <a:p>
            <a:pPr marL="228600" indent="-228600"/>
            <a:r>
              <a:rPr lang="es-CO" sz="1050" dirty="0" smtClean="0"/>
              <a:t>49. COLEGIO BET EL                                                                     7</a:t>
            </a:r>
          </a:p>
          <a:p>
            <a:pPr marL="228600" indent="-228600"/>
            <a:r>
              <a:rPr lang="es-CO" sz="1050" dirty="0" smtClean="0"/>
              <a:t>50. COLEGIO SANTA MARIA GORETTI                                      8 </a:t>
            </a:r>
            <a:endParaRPr lang="es-CO" sz="1050" dirty="0"/>
          </a:p>
        </p:txBody>
      </p:sp>
      <p:sp>
        <p:nvSpPr>
          <p:cNvPr id="13" name="12 Rectángulo"/>
          <p:cNvSpPr/>
          <p:nvPr/>
        </p:nvSpPr>
        <p:spPr>
          <a:xfrm>
            <a:off x="2643174" y="978083"/>
            <a:ext cx="2108974" cy="307777"/>
          </a:xfrm>
          <a:prstGeom prst="rect">
            <a:avLst/>
          </a:prstGeom>
        </p:spPr>
        <p:txBody>
          <a:bodyPr wrap="none">
            <a:spAutoFit/>
          </a:bodyPr>
          <a:lstStyle/>
          <a:p>
            <a:pPr marL="342900" indent="19050" algn="ctr"/>
            <a:r>
              <a:rPr lang="es-CO" sz="1400" dirty="0" smtClean="0"/>
              <a:t>COLEGIOS  PRIVADOS</a:t>
            </a:r>
          </a:p>
        </p:txBody>
      </p:sp>
      <p:sp>
        <p:nvSpPr>
          <p:cNvPr id="14" name="13 Rectángulo"/>
          <p:cNvSpPr/>
          <p:nvPr/>
        </p:nvSpPr>
        <p:spPr>
          <a:xfrm>
            <a:off x="3000364" y="6072206"/>
            <a:ext cx="1349537" cy="307777"/>
          </a:xfrm>
          <a:prstGeom prst="rect">
            <a:avLst/>
          </a:prstGeom>
        </p:spPr>
        <p:txBody>
          <a:bodyPr wrap="none">
            <a:spAutoFit/>
          </a:bodyPr>
          <a:lstStyle/>
          <a:p>
            <a:pPr marL="342900" indent="19050" algn="ctr"/>
            <a:r>
              <a:rPr lang="es-CO" sz="1400" dirty="0" smtClean="0"/>
              <a:t>Total  8221</a:t>
            </a:r>
          </a:p>
        </p:txBody>
      </p:sp>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08702"/>
            <a:ext cx="13811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PUERTO\Pictures\diseños corel\logos duitama\unidos-01.jpg"/>
          <p:cNvPicPr>
            <a:picLocks noChangeAspect="1" noChangeArrowheads="1"/>
          </p:cNvPicPr>
          <p:nvPr/>
        </p:nvPicPr>
        <p:blipFill>
          <a:blip r:embed="rId3" cstate="print"/>
          <a:srcRect/>
          <a:stretch>
            <a:fillRect/>
          </a:stretch>
        </p:blipFill>
        <p:spPr bwMode="auto">
          <a:xfrm>
            <a:off x="7693874" y="6215082"/>
            <a:ext cx="1450126" cy="642918"/>
          </a:xfrm>
          <a:prstGeom prst="rect">
            <a:avLst/>
          </a:prstGeom>
          <a:noFill/>
        </p:spPr>
      </p:pic>
      <p:sp>
        <p:nvSpPr>
          <p:cNvPr id="6" name="5 CuadroTexto"/>
          <p:cNvSpPr txBox="1"/>
          <p:nvPr/>
        </p:nvSpPr>
        <p:spPr>
          <a:xfrm>
            <a:off x="2670906" y="404664"/>
            <a:ext cx="3718710"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Puntos de encuentro</a:t>
            </a:r>
            <a:endPar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7" name="Picture 3" descr="C:\Users\EPUERTO\Pictures\fotos\2011\0. CLOPAD\10. Sep- Noviembre\SIMULACRO DUITAMA\DSC05525.JPG"/>
          <p:cNvPicPr>
            <a:picLocks noChangeAspect="1" noChangeArrowheads="1"/>
          </p:cNvPicPr>
          <p:nvPr/>
        </p:nvPicPr>
        <p:blipFill rotWithShape="1">
          <a:blip r:embed="rId4" cstate="print"/>
          <a:srcRect l="10005" r="35023"/>
          <a:stretch/>
        </p:blipFill>
        <p:spPr bwMode="auto">
          <a:xfrm>
            <a:off x="222014" y="1904677"/>
            <a:ext cx="2045729" cy="279107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286" b="14889"/>
          <a:stretch/>
        </p:blipFill>
        <p:spPr bwMode="auto">
          <a:xfrm>
            <a:off x="2516197" y="1218048"/>
            <a:ext cx="4086661" cy="2201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254" r="25624"/>
          <a:stretch/>
        </p:blipFill>
        <p:spPr bwMode="auto">
          <a:xfrm>
            <a:off x="6846750" y="1959360"/>
            <a:ext cx="2045730" cy="27727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661" t="7732" b="12197"/>
          <a:stretch/>
        </p:blipFill>
        <p:spPr bwMode="auto">
          <a:xfrm>
            <a:off x="2516197" y="3643211"/>
            <a:ext cx="4074390" cy="2378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08702"/>
            <a:ext cx="13811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11490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PUERTO\Pictures\diseños corel\logos duitama\unidos-01.jpg"/>
          <p:cNvPicPr>
            <a:picLocks noChangeAspect="1" noChangeArrowheads="1"/>
          </p:cNvPicPr>
          <p:nvPr/>
        </p:nvPicPr>
        <p:blipFill>
          <a:blip r:embed="rId3" cstate="print"/>
          <a:srcRect/>
          <a:stretch>
            <a:fillRect/>
          </a:stretch>
        </p:blipFill>
        <p:spPr bwMode="auto">
          <a:xfrm>
            <a:off x="7693874" y="6215082"/>
            <a:ext cx="1450126" cy="642918"/>
          </a:xfrm>
          <a:prstGeom prst="rect">
            <a:avLst/>
          </a:prstGeom>
          <a:noFill/>
        </p:spPr>
      </p:pic>
      <p:sp>
        <p:nvSpPr>
          <p:cNvPr id="6" name="5 CuadroTexto"/>
          <p:cNvSpPr txBox="1"/>
          <p:nvPr/>
        </p:nvSpPr>
        <p:spPr>
          <a:xfrm>
            <a:off x="1642782" y="260648"/>
            <a:ext cx="5881546"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Formato diagnostico y evaluación</a:t>
            </a:r>
            <a:endPar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1391" t="10742" r="15347" b="10644"/>
          <a:stretch/>
        </p:blipFill>
        <p:spPr bwMode="auto">
          <a:xfrm>
            <a:off x="4639992" y="1089181"/>
            <a:ext cx="3778945" cy="5021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757" t="11205" r="14861" b="10535"/>
          <a:stretch/>
        </p:blipFill>
        <p:spPr bwMode="auto">
          <a:xfrm>
            <a:off x="467543" y="1094596"/>
            <a:ext cx="3769136" cy="4967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08702"/>
            <a:ext cx="13811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6579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PUERTO\Pictures\diseños corel\logos duitama\unidos-01.jpg"/>
          <p:cNvPicPr>
            <a:picLocks noChangeAspect="1" noChangeArrowheads="1"/>
          </p:cNvPicPr>
          <p:nvPr/>
        </p:nvPicPr>
        <p:blipFill>
          <a:blip r:embed="rId2" cstate="print"/>
          <a:srcRect/>
          <a:stretch>
            <a:fillRect/>
          </a:stretch>
        </p:blipFill>
        <p:spPr bwMode="auto">
          <a:xfrm>
            <a:off x="7693874" y="6215082"/>
            <a:ext cx="1450126" cy="642918"/>
          </a:xfrm>
          <a:prstGeom prst="rect">
            <a:avLst/>
          </a:prstGeom>
          <a:noFill/>
        </p:spPr>
      </p:pic>
      <p:pic>
        <p:nvPicPr>
          <p:cNvPr id="1026" name="Picture 2" descr="H:\reunion clopad 1 de octubre\IMG_7014.JPG"/>
          <p:cNvPicPr>
            <a:picLocks noChangeAspect="1" noChangeArrowheads="1"/>
          </p:cNvPicPr>
          <p:nvPr/>
        </p:nvPicPr>
        <p:blipFill>
          <a:blip r:embed="rId3" cstate="print"/>
          <a:srcRect l="5405" t="25165" r="5405" b="12837"/>
          <a:stretch>
            <a:fillRect/>
          </a:stretch>
        </p:blipFill>
        <p:spPr bwMode="auto">
          <a:xfrm>
            <a:off x="876024" y="1071546"/>
            <a:ext cx="7553628" cy="3500462"/>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1142976" y="4000504"/>
            <a:ext cx="2786082"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CO"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SALA DE CRISIS</a:t>
            </a:r>
            <a:endParaRPr lang="es-C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6 CuadroTexto"/>
          <p:cNvSpPr txBox="1"/>
          <p:nvPr/>
        </p:nvSpPr>
        <p:spPr>
          <a:xfrm>
            <a:off x="785786" y="4800439"/>
            <a:ext cx="7643866" cy="1200329"/>
          </a:xfrm>
          <a:prstGeom prst="rect">
            <a:avLst/>
          </a:prstGeom>
          <a:noFill/>
        </p:spPr>
        <p:txBody>
          <a:bodyPr wrap="square" rtlCol="0">
            <a:spAutoFit/>
          </a:bodyPr>
          <a:lstStyle/>
          <a:p>
            <a:pPr algn="just"/>
            <a:r>
              <a:rPr lang="es-CO" dirty="0" smtClean="0"/>
              <a:t>Alcaldesa, representantes de Bomberos, Cruz Roja, Defensa Civil, Policía, Ejercito, Secretaria de Salud, Secretaria de Educación, Secretaria de Gobierno, Secretaria de Infraestructura,  Oficina Asesora de Comunicaciones, Oficina Asesora de Planeación, Secretaria General, Coordinador CMGRD. </a:t>
            </a:r>
            <a:endParaRPr lang="es-CO"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08702"/>
            <a:ext cx="13811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660</Words>
  <Application>Microsoft Office PowerPoint</Application>
  <PresentationFormat>Presentación en pantalla (4:3)</PresentationFormat>
  <Paragraphs>142</Paragraphs>
  <Slides>15</Slides>
  <Notes>2</Notes>
  <HiddenSlides>0</HiddenSlides>
  <MMClips>1</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epuerto</dc:creator>
  <cp:lastModifiedBy>Usuario de Windows</cp:lastModifiedBy>
  <cp:revision>31</cp:revision>
  <dcterms:created xsi:type="dcterms:W3CDTF">2012-10-01T17:29:25Z</dcterms:created>
  <dcterms:modified xsi:type="dcterms:W3CDTF">2013-09-30T03:29:11Z</dcterms:modified>
</cp:coreProperties>
</file>