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68" r:id="rId3"/>
    <p:sldId id="269" r:id="rId4"/>
    <p:sldId id="264" r:id="rId5"/>
    <p:sldId id="293" r:id="rId6"/>
    <p:sldId id="290" r:id="rId7"/>
    <p:sldId id="294" r:id="rId8"/>
    <p:sldId id="295" r:id="rId9"/>
    <p:sldId id="296" r:id="rId10"/>
    <p:sldId id="297" r:id="rId11"/>
    <p:sldId id="292" r:id="rId12"/>
    <p:sldId id="298" r:id="rId13"/>
    <p:sldId id="299" r:id="rId14"/>
    <p:sldId id="291" r:id="rId15"/>
    <p:sldId id="272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5C988"/>
    <a:srgbClr val="00F66F"/>
    <a:srgbClr val="003300"/>
    <a:srgbClr val="3D6D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>
        <p:scale>
          <a:sx n="77" d="100"/>
          <a:sy n="77" d="100"/>
        </p:scale>
        <p:origin x="-11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IME\JAIME%202014\VARIOS\DIAGNOSTICO\Evolucion%20Categorias%20SABER%201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LANEACION_MIRYAM_2014\JAIME\MIRYAM%20%202014\PTYO%20EN%20CIFRAS%202013\PUTUMAYO_COBERTURA%20EN%20CIFRAS%20CONSOLIDADO%20DEFINITIVO%202013%20-%20OAPF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2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LANEACION_MIRYAM_2014\JAIME\MIRYAM%20%202014\RENDICION%20DE%20CUENTAS\Graficos%20RENDIC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LANEACION_MIRYAM_2014\JAIME\MIRYAM%20%202014\RENDICION%20DE%20CUENTAS\Graficos%20RENDIC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plotArea>
      <c:layout/>
      <c:barChart>
        <c:barDir val="col"/>
        <c:grouping val="clustered"/>
        <c:ser>
          <c:idx val="0"/>
          <c:order val="0"/>
          <c:tx>
            <c:strRef>
              <c:f>'Evolucion Pruebas Saber 11'!$C$8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14C9D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70C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Val val="1"/>
          </c:dLbls>
          <c:cat>
            <c:strRef>
              <c:f>'Evolucion Pruebas Saber 11'!$B$9:$B$15</c:f>
              <c:strCache>
                <c:ptCount val="7"/>
                <c:pt idx="0">
                  <c:v>Muy Superior</c:v>
                </c:pt>
                <c:pt idx="1">
                  <c:v>Superior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  <c:pt idx="5">
                  <c:v>Inferior</c:v>
                </c:pt>
                <c:pt idx="6">
                  <c:v>Muy Inferior</c:v>
                </c:pt>
              </c:strCache>
            </c:strRef>
          </c:cat>
          <c:val>
            <c:numRef>
              <c:f>'Evolucion Pruebas Saber 11'!$C$9:$C$15</c:f>
              <c:numCache>
                <c:formatCode>0%</c:formatCode>
                <c:ptCount val="7"/>
                <c:pt idx="0">
                  <c:v>1.0000000000000005E-2</c:v>
                </c:pt>
                <c:pt idx="1">
                  <c:v>0.12000000000000002</c:v>
                </c:pt>
                <c:pt idx="2">
                  <c:v>0.18000000000000008</c:v>
                </c:pt>
                <c:pt idx="3">
                  <c:v>0.22000000000000003</c:v>
                </c:pt>
                <c:pt idx="4">
                  <c:v>0.34000000000000008</c:v>
                </c:pt>
                <c:pt idx="5">
                  <c:v>0.12000000000000002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'Evolucion Pruebas Saber 11'!$D$8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sz="700" b="1" i="0" u="none" strike="noStrik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Val val="1"/>
          </c:dLbls>
          <c:cat>
            <c:strRef>
              <c:f>'Evolucion Pruebas Saber 11'!$B$9:$B$15</c:f>
              <c:strCache>
                <c:ptCount val="7"/>
                <c:pt idx="0">
                  <c:v>Muy Superior</c:v>
                </c:pt>
                <c:pt idx="1">
                  <c:v>Superior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  <c:pt idx="5">
                  <c:v>Inferior</c:v>
                </c:pt>
                <c:pt idx="6">
                  <c:v>Muy Inferior</c:v>
                </c:pt>
              </c:strCache>
            </c:strRef>
          </c:cat>
          <c:val>
            <c:numRef>
              <c:f>'Evolucion Pruebas Saber 11'!$D$9:$D$15</c:f>
              <c:numCache>
                <c:formatCode>0%</c:formatCode>
                <c:ptCount val="7"/>
                <c:pt idx="0">
                  <c:v>3.0000000000000013E-2</c:v>
                </c:pt>
                <c:pt idx="1">
                  <c:v>7.0000000000000021E-2</c:v>
                </c:pt>
                <c:pt idx="2">
                  <c:v>0.29000000000000015</c:v>
                </c:pt>
                <c:pt idx="3">
                  <c:v>0.29000000000000015</c:v>
                </c:pt>
                <c:pt idx="4">
                  <c:v>0.29000000000000015</c:v>
                </c:pt>
                <c:pt idx="5">
                  <c:v>3.0000000000000013E-2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'Evolucion Pruebas Saber 11'!$E$8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dLbl>
              <c:idx val="0"/>
              <c:layout>
                <c:manualLayout>
                  <c:x val="6.6006600660066033E-3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2002200220022018E-3"/>
                  <c:y val="1.055408970976254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1.0554089709762545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1.0554089709762545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6.6006600660066033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700" b="1" i="0" u="none" strike="noStrike" baseline="0">
                    <a:solidFill>
                      <a:srgbClr val="3333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Val val="1"/>
          </c:dLbls>
          <c:cat>
            <c:strRef>
              <c:f>'Evolucion Pruebas Saber 11'!$B$9:$B$15</c:f>
              <c:strCache>
                <c:ptCount val="7"/>
                <c:pt idx="0">
                  <c:v>Muy Superior</c:v>
                </c:pt>
                <c:pt idx="1">
                  <c:v>Superior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  <c:pt idx="5">
                  <c:v>Inferior</c:v>
                </c:pt>
                <c:pt idx="6">
                  <c:v>Muy Inferior</c:v>
                </c:pt>
              </c:strCache>
            </c:strRef>
          </c:cat>
          <c:val>
            <c:numRef>
              <c:f>'Evolucion Pruebas Saber 11'!$E$9:$E$15</c:f>
              <c:numCache>
                <c:formatCode>0%</c:formatCode>
                <c:ptCount val="7"/>
                <c:pt idx="0">
                  <c:v>4.0000000000000022E-2</c:v>
                </c:pt>
                <c:pt idx="1">
                  <c:v>6.0000000000000026E-2</c:v>
                </c:pt>
                <c:pt idx="2">
                  <c:v>0.33000000000000024</c:v>
                </c:pt>
                <c:pt idx="3">
                  <c:v>0.31000000000000016</c:v>
                </c:pt>
                <c:pt idx="4">
                  <c:v>0.27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'Evolucion Pruebas Saber 11'!$F$8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8037B7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dLbl>
              <c:idx val="0"/>
              <c:layout>
                <c:manualLayout>
                  <c:x val="1.9801980198019813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8008800880088108E-3"/>
                  <c:y val="2.1108179419525089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6.6006600660066033E-3"/>
                  <c:y val="1.0554089709762545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6.6006600660066033E-3"/>
                  <c:y val="7.0360598065084224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3201320132013207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Val val="1"/>
          </c:dLbls>
          <c:cat>
            <c:strRef>
              <c:f>'Evolucion Pruebas Saber 11'!$B$9:$B$15</c:f>
              <c:strCache>
                <c:ptCount val="7"/>
                <c:pt idx="0">
                  <c:v>Muy Superior</c:v>
                </c:pt>
                <c:pt idx="1">
                  <c:v>Superior</c:v>
                </c:pt>
                <c:pt idx="2">
                  <c:v>Alto</c:v>
                </c:pt>
                <c:pt idx="3">
                  <c:v>Medio</c:v>
                </c:pt>
                <c:pt idx="4">
                  <c:v>Bajo</c:v>
                </c:pt>
                <c:pt idx="5">
                  <c:v>Inferior</c:v>
                </c:pt>
                <c:pt idx="6">
                  <c:v>Muy Inferior</c:v>
                </c:pt>
              </c:strCache>
            </c:strRef>
          </c:cat>
          <c:val>
            <c:numRef>
              <c:f>'Evolucion Pruebas Saber 11'!$F$9:$F$15</c:f>
              <c:numCache>
                <c:formatCode>0%</c:formatCode>
                <c:ptCount val="7"/>
                <c:pt idx="0">
                  <c:v>2.0000000000000011E-2</c:v>
                </c:pt>
                <c:pt idx="1">
                  <c:v>4.0000000000000022E-2</c:v>
                </c:pt>
                <c:pt idx="2">
                  <c:v>0.15000000000000008</c:v>
                </c:pt>
                <c:pt idx="3">
                  <c:v>0.22000000000000003</c:v>
                </c:pt>
                <c:pt idx="4">
                  <c:v>0.46</c:v>
                </c:pt>
                <c:pt idx="5">
                  <c:v>0.11000000000000001</c:v>
                </c:pt>
                <c:pt idx="6">
                  <c:v>1.0000000000000005E-2</c:v>
                </c:pt>
              </c:numCache>
            </c:numRef>
          </c:val>
        </c:ser>
        <c:axId val="46998656"/>
        <c:axId val="47000960"/>
      </c:barChart>
      <c:catAx>
        <c:axId val="4699865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47000960"/>
        <c:crosses val="autoZero"/>
        <c:auto val="1"/>
        <c:lblAlgn val="ctr"/>
        <c:lblOffset val="100"/>
      </c:catAx>
      <c:valAx>
        <c:axId val="47000960"/>
        <c:scaling>
          <c:orientation val="minMax"/>
        </c:scaling>
        <c:axPos val="l"/>
        <c:majorGridlines/>
        <c:numFmt formatCode="0%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46998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91437969683763"/>
          <c:y val="0.38242086579908635"/>
          <c:w val="0.10735763426720336"/>
          <c:h val="0.23465621166813166"/>
        </c:manualLayout>
      </c:layout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style val="26"/>
  <c:chart>
    <c:plotArea>
      <c:layout>
        <c:manualLayout>
          <c:layoutTarget val="inner"/>
          <c:xMode val="edge"/>
          <c:yMode val="edge"/>
          <c:x val="9.0336134453781483E-2"/>
          <c:y val="0.12349397590361727"/>
          <c:w val="0.88655462184873857"/>
          <c:h val="0.76204819277109648"/>
        </c:manualLayout>
      </c:layout>
      <c:barChart>
        <c:barDir val="col"/>
        <c:grouping val="clustered"/>
        <c:ser>
          <c:idx val="0"/>
          <c:order val="0"/>
          <c:tx>
            <c:strRef>
              <c:f>Coberturas!$B$36</c:f>
              <c:strCache>
                <c:ptCount val="1"/>
                <c:pt idx="0">
                  <c:v>2007</c:v>
                </c:pt>
              </c:strCache>
            </c:strRef>
          </c:tx>
          <c:dLbls>
            <c:dLbl>
              <c:idx val="2"/>
              <c:layout>
                <c:manualLayout>
                  <c:x val="-9.1649586106500071E-3"/>
                  <c:y val="1.0891284399735874E-2"/>
                </c:manualLayout>
              </c:layout>
              <c:showVal val="1"/>
            </c:dLbl>
            <c:dLbl>
              <c:idx val="3"/>
              <c:layout>
                <c:manualLayout>
                  <c:x val="-1.1456198263312525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es-CO"/>
              </a:p>
            </c:txPr>
            <c:showVal val="1"/>
          </c:dLbls>
          <c:cat>
            <c:strRef>
              <c:f>Coberturas!$J$33:$O$33</c:f>
              <c:strCache>
                <c:ptCount val="6"/>
                <c:pt idx="0">
                  <c:v>Transición</c:v>
                </c:pt>
                <c:pt idx="1">
                  <c:v>Primaria</c:v>
                </c:pt>
                <c:pt idx="2">
                  <c:v>Secundaria</c:v>
                </c:pt>
                <c:pt idx="3">
                  <c:v>Media</c:v>
                </c:pt>
                <c:pt idx="4">
                  <c:v>Básica</c:v>
                </c:pt>
                <c:pt idx="5">
                  <c:v>Total</c:v>
                </c:pt>
              </c:strCache>
            </c:strRef>
          </c:cat>
          <c:val>
            <c:numRef>
              <c:f>Coberturas!$J$36:$O$36</c:f>
              <c:numCache>
                <c:formatCode>0.0%</c:formatCode>
                <c:ptCount val="6"/>
                <c:pt idx="0">
                  <c:v>0.43026413231300931</c:v>
                </c:pt>
                <c:pt idx="1">
                  <c:v>0.86250645423028693</c:v>
                </c:pt>
                <c:pt idx="2">
                  <c:v>0.47494214980822269</c:v>
                </c:pt>
                <c:pt idx="3">
                  <c:v>0.17545902987119763</c:v>
                </c:pt>
                <c:pt idx="4">
                  <c:v>0.83616782868525896</c:v>
                </c:pt>
                <c:pt idx="5">
                  <c:v>0.8004235323865313</c:v>
                </c:pt>
              </c:numCache>
            </c:numRef>
          </c:val>
        </c:ser>
        <c:ser>
          <c:idx val="2"/>
          <c:order val="1"/>
          <c:tx>
            <c:strRef>
              <c:f>Coberturas!$B$42</c:f>
              <c:strCache>
                <c:ptCount val="1"/>
                <c:pt idx="0">
                  <c:v>2013</c:v>
                </c:pt>
              </c:strCache>
            </c:strRef>
          </c:tx>
          <c:dLbls>
            <c:dLbl>
              <c:idx val="0"/>
              <c:layout>
                <c:manualLayout>
                  <c:x val="1.6038677568637527E-2"/>
                  <c:y val="5.4456421998679422E-3"/>
                </c:manualLayout>
              </c:layout>
              <c:showVal val="1"/>
            </c:dLbl>
            <c:dLbl>
              <c:idx val="1"/>
              <c:layout>
                <c:manualLayout>
                  <c:x val="1.3747437915975023E-2"/>
                  <c:y val="5.4456421998679153E-3"/>
                </c:manualLayout>
              </c:layout>
              <c:showVal val="1"/>
            </c:dLbl>
            <c:dLbl>
              <c:idx val="4"/>
              <c:layout>
                <c:manualLayout>
                  <c:x val="1.1456198263312525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1456198263312525E-2"/>
                  <c:y val="-5.4456421998679422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es-CO"/>
              </a:p>
            </c:txPr>
            <c:showVal val="1"/>
          </c:dLbls>
          <c:cat>
            <c:strRef>
              <c:f>Coberturas!$J$33:$O$33</c:f>
              <c:strCache>
                <c:ptCount val="6"/>
                <c:pt idx="0">
                  <c:v>Transición</c:v>
                </c:pt>
                <c:pt idx="1">
                  <c:v>Primaria</c:v>
                </c:pt>
                <c:pt idx="2">
                  <c:v>Secundaria</c:v>
                </c:pt>
                <c:pt idx="3">
                  <c:v>Media</c:v>
                </c:pt>
                <c:pt idx="4">
                  <c:v>Básica</c:v>
                </c:pt>
                <c:pt idx="5">
                  <c:v>Total</c:v>
                </c:pt>
              </c:strCache>
            </c:strRef>
          </c:cat>
          <c:val>
            <c:numRef>
              <c:f>Coberturas!$J$42:$O$42</c:f>
              <c:numCache>
                <c:formatCode>0.0%</c:formatCode>
                <c:ptCount val="6"/>
                <c:pt idx="0">
                  <c:v>0.36823011142783102</c:v>
                </c:pt>
                <c:pt idx="1">
                  <c:v>0.76773342984179505</c:v>
                </c:pt>
                <c:pt idx="2">
                  <c:v>0.60324863300096498</c:v>
                </c:pt>
                <c:pt idx="3">
                  <c:v>0.27690808704124714</c:v>
                </c:pt>
                <c:pt idx="4">
                  <c:v>0.78831363237495489</c:v>
                </c:pt>
                <c:pt idx="5">
                  <c:v>0.76960177419875764</c:v>
                </c:pt>
              </c:numCache>
            </c:numRef>
          </c:val>
        </c:ser>
        <c:dLbls>
          <c:showVal val="1"/>
        </c:dLbls>
        <c:axId val="47384448"/>
        <c:axId val="47398912"/>
      </c:barChart>
      <c:catAx>
        <c:axId val="4738444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200" b="1"/>
            </a:pPr>
            <a:endParaRPr lang="es-CO"/>
          </a:p>
        </c:txPr>
        <c:crossAx val="47398912"/>
        <c:crosses val="autoZero"/>
        <c:auto val="1"/>
        <c:lblAlgn val="ctr"/>
        <c:lblOffset val="100"/>
        <c:tickLblSkip val="1"/>
        <c:tickMarkSkip val="1"/>
      </c:catAx>
      <c:valAx>
        <c:axId val="47398912"/>
        <c:scaling>
          <c:orientation val="minMax"/>
        </c:scaling>
        <c:axPos val="l"/>
        <c:numFmt formatCode="0.0%" sourceLinked="1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47384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618809113313546"/>
          <c:y val="9.152414522792425E-2"/>
          <c:w val="0.26260504201680629"/>
          <c:h val="7.5301204819277434E-2"/>
        </c:manualLayout>
      </c:layout>
      <c:txPr>
        <a:bodyPr/>
        <a:lstStyle/>
        <a:p>
          <a:pPr>
            <a:defRPr sz="1200" b="1"/>
          </a:pPr>
          <a:endParaRPr lang="es-CO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'Equipos ded computo'!$C$5</c:f>
              <c:strCache>
                <c:ptCount val="1"/>
                <c:pt idx="0">
                  <c:v>No. Alumnos</c:v>
                </c:pt>
              </c:strCache>
            </c:strRef>
          </c:tx>
          <c:spPr>
            <a:solidFill>
              <a:srgbClr val="C86866"/>
            </a:solidFill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dLbls>
            <c:dLbl>
              <c:idx val="0"/>
              <c:layout>
                <c:manualLayout>
                  <c:x val="0"/>
                  <c:y val="0.14427630637079461"/>
                </c:manualLayout>
              </c:layout>
              <c:showVal val="1"/>
            </c:dLbl>
            <c:dLbl>
              <c:idx val="1"/>
              <c:layout>
                <c:manualLayout>
                  <c:x val="-1.4012199948143401E-3"/>
                  <c:y val="0.14284514435695544"/>
                </c:manualLayout>
              </c:layout>
              <c:showVal val="1"/>
            </c:dLbl>
            <c:dLbl>
              <c:idx val="2"/>
              <c:layout>
                <c:manualLayout>
                  <c:x val="8.4728464691155758E-17"/>
                  <c:y val="0.14924266284896218"/>
                </c:manualLayout>
              </c:layout>
              <c:showVal val="1"/>
            </c:dLbl>
            <c:dLbl>
              <c:idx val="3"/>
              <c:layout>
                <c:manualLayout>
                  <c:x val="2.3108030040439047E-3"/>
                  <c:y val="0.12929277022190408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0.15277777777777779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400" b="1"/>
                </a:pPr>
                <a:endParaRPr lang="es-CO"/>
              </a:p>
            </c:txPr>
            <c:showVal val="1"/>
          </c:dLbls>
          <c:cat>
            <c:numLit>
              <c:formatCode>General</c:formatCode>
              <c:ptCount val="4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</c:numLit>
          </c:cat>
          <c:val>
            <c:numRef>
              <c:f>'Equipos ded computo'!$C$6:$C$9</c:f>
              <c:numCache>
                <c:formatCode>#,##0.00</c:formatCode>
                <c:ptCount val="4"/>
                <c:pt idx="0">
                  <c:v>26.73</c:v>
                </c:pt>
                <c:pt idx="1">
                  <c:v>23.75</c:v>
                </c:pt>
                <c:pt idx="2">
                  <c:v>22.259999999999991</c:v>
                </c:pt>
                <c:pt idx="3">
                  <c:v>13</c:v>
                </c:pt>
              </c:numCache>
            </c:numRef>
          </c:val>
        </c:ser>
        <c:axId val="45936640"/>
        <c:axId val="47005696"/>
      </c:barChart>
      <c:catAx>
        <c:axId val="45936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Año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s-ES" sz="1400" b="1"/>
            </a:pPr>
            <a:endParaRPr lang="es-CO"/>
          </a:p>
        </c:txPr>
        <c:crossAx val="47005696"/>
        <c:crosses val="autoZero"/>
        <c:auto val="1"/>
        <c:lblAlgn val="ctr"/>
        <c:lblOffset val="100"/>
      </c:catAx>
      <c:valAx>
        <c:axId val="470056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No. alumnos por computador</a:t>
                </a:r>
              </a:p>
            </c:rich>
          </c:tx>
          <c:layout/>
        </c:title>
        <c:numFmt formatCode="#,##0.00" sourceLinked="1"/>
        <c:tickLblPos val="nextTo"/>
        <c:txPr>
          <a:bodyPr/>
          <a:lstStyle/>
          <a:p>
            <a:pPr>
              <a:defRPr lang="es-ES" sz="1050"/>
            </a:pPr>
            <a:endParaRPr lang="es-CO"/>
          </a:p>
        </c:txPr>
        <c:crossAx val="45936640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'mATRICULA iNTERNET'!$C$5</c:f>
              <c:strCache>
                <c:ptCount val="1"/>
                <c:pt idx="0">
                  <c:v>No. Alumnos</c:v>
                </c:pt>
              </c:strCache>
            </c:strRef>
          </c:tx>
          <c:spPr>
            <a:solidFill>
              <a:srgbClr val="A95007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w="152400" h="50800" prst="softRound"/>
            </a:sp3d>
          </c:spPr>
          <c:dLbls>
            <c:dLbl>
              <c:idx val="0"/>
              <c:layout>
                <c:manualLayout>
                  <c:x val="0"/>
                  <c:y val="0.12312838554755123"/>
                </c:manualLayout>
              </c:layout>
              <c:showVal val="1"/>
            </c:dLbl>
            <c:dLbl>
              <c:idx val="1"/>
              <c:layout>
                <c:manualLayout>
                  <c:x val="-1.5882584660054096E-3"/>
                  <c:y val="0.14903445579940816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5336851510582458"/>
                </c:manualLayout>
              </c:layout>
              <c:showVal val="1"/>
            </c:dLbl>
            <c:dLbl>
              <c:idx val="3"/>
              <c:layout>
                <c:manualLayout>
                  <c:x val="2.248454187745926E-3"/>
                  <c:y val="0.1252956944211761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0.15277777777777779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400" b="1"/>
                </a:pPr>
                <a:endParaRPr lang="es-CO"/>
              </a:p>
            </c:txPr>
            <c:showVal val="1"/>
          </c:dLbls>
          <c:cat>
            <c:numLit>
              <c:formatCode>General</c:formatCode>
              <c:ptCount val="4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</c:numLit>
          </c:cat>
          <c:val>
            <c:numRef>
              <c:f>'mATRICULA iNTERNET'!$C$6:$C$9</c:f>
              <c:numCache>
                <c:formatCode>0.0%</c:formatCode>
                <c:ptCount val="4"/>
                <c:pt idx="0">
                  <c:v>0.40018060321473742</c:v>
                </c:pt>
                <c:pt idx="1">
                  <c:v>0.4245485341066948</c:v>
                </c:pt>
                <c:pt idx="2">
                  <c:v>0.47140758684671685</c:v>
                </c:pt>
                <c:pt idx="3">
                  <c:v>0.41278165766240626</c:v>
                </c:pt>
              </c:numCache>
            </c:numRef>
          </c:val>
        </c:ser>
        <c:axId val="47638400"/>
        <c:axId val="48087040"/>
      </c:barChart>
      <c:catAx>
        <c:axId val="47638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Año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s-ES" sz="1400" b="1"/>
            </a:pPr>
            <a:endParaRPr lang="es-CO"/>
          </a:p>
        </c:txPr>
        <c:crossAx val="48087040"/>
        <c:crosses val="autoZero"/>
        <c:auto val="1"/>
        <c:lblAlgn val="ctr"/>
        <c:lblOffset val="100"/>
      </c:catAx>
      <c:valAx>
        <c:axId val="48087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</a:t>
                </a:r>
                <a:r>
                  <a:rPr lang="en-US" sz="1400" baseline="0"/>
                  <a:t> de Matricula - Internet</a:t>
                </a:r>
                <a:endParaRPr lang="en-US" sz="1400"/>
              </a:p>
            </c:rich>
          </c:tx>
          <c:layout/>
        </c:title>
        <c:numFmt formatCode="0.0%" sourceLinked="1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47638400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otX val="30"/>
      <c:rotY val="240"/>
      <c:depthPercent val="120"/>
      <c:rAngAx val="1"/>
    </c:view3D>
    <c:plotArea>
      <c:layout/>
      <c:pie3DChart>
        <c:varyColors val="1"/>
        <c:ser>
          <c:idx val="0"/>
          <c:order val="0"/>
          <c:tx>
            <c:v>Procesos del sector con Sistemas de Información</c:v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Lbls>
            <c:dLbl>
              <c:idx val="2"/>
              <c:layout>
                <c:manualLayout>
                  <c:x val="-2.6426370616716433E-2"/>
                  <c:y val="-0.28363649174725691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s-CO"/>
              </a:p>
            </c:txPr>
            <c:showVal val="1"/>
            <c:showLeaderLines val="1"/>
          </c:dLbls>
          <c:cat>
            <c:numRef>
              <c:f>'SISTEMAS DE INFORMACION'!$A$11:$A$13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'SISTEMAS DE INFORMACION'!$B$11:$B$13</c:f>
              <c:numCache>
                <c:formatCode>0%</c:formatCode>
                <c:ptCount val="3"/>
                <c:pt idx="0">
                  <c:v>0.83000000000000007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78604543997217813"/>
          <c:y val="0.43662033856506227"/>
          <c:w val="0.12278879187947192"/>
          <c:h val="0.29758671105709167"/>
        </c:manualLayout>
      </c:layout>
      <c:txPr>
        <a:bodyPr/>
        <a:lstStyle/>
        <a:p>
          <a:pPr rtl="0">
            <a:defRPr sz="1800" b="1" baseline="0"/>
          </a:pPr>
          <a:endParaRPr lang="es-CO"/>
        </a:p>
      </c:txPr>
    </c:legend>
    <c:plotVisOnly val="1"/>
    <c:dispBlanksAs val="zero"/>
  </c:chart>
  <c:spPr>
    <a:solidFill>
      <a:schemeClr val="accent6">
        <a:lumMod val="20000"/>
        <a:lumOff val="80000"/>
      </a:schemeClr>
    </a:solidFill>
    <a:effectLst/>
    <a:scene3d>
      <a:camera prst="orthographicFront"/>
      <a:lightRig rig="threePt" dir="t"/>
    </a:scene3d>
    <a:sp3d prstMaterial="metal">
      <a:bevelT w="152400" h="152400"/>
      <a:bevelB w="152400" h="152400"/>
    </a:sp3d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4"/>
  <c:chart>
    <c:autoTitleDeleted val="1"/>
    <c:view3D>
      <c:rotX val="0"/>
      <c:rotY val="10"/>
      <c:depthPercent val="100"/>
      <c:perspective val="30"/>
    </c:view3D>
    <c:plotArea>
      <c:layout/>
      <c:bar3DChart>
        <c:barDir val="col"/>
        <c:grouping val="stacked"/>
        <c:ser>
          <c:idx val="0"/>
          <c:order val="0"/>
          <c:tx>
            <c:v>Macroprocesos certificados</c:v>
          </c:tx>
          <c:spPr>
            <a:gradFill flip="none" rotWithShape="1">
              <a:gsLst>
                <a:gs pos="0">
                  <a:srgbClr val="BC5908">
                    <a:shade val="30000"/>
                    <a:satMod val="115000"/>
                  </a:srgbClr>
                </a:gs>
                <a:gs pos="50000">
                  <a:srgbClr val="BC5908">
                    <a:shade val="67500"/>
                    <a:satMod val="115000"/>
                  </a:srgbClr>
                </a:gs>
                <a:gs pos="100000">
                  <a:srgbClr val="BC5908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flip="none" rotWithShape="1">
                <a:gsLst>
                  <a:gs pos="0">
                    <a:srgbClr val="BC5908">
                      <a:shade val="30000"/>
                      <a:satMod val="115000"/>
                    </a:srgbClr>
                  </a:gs>
                  <a:gs pos="50000">
                    <a:srgbClr val="BC5908">
                      <a:shade val="67500"/>
                      <a:satMod val="115000"/>
                    </a:srgbClr>
                  </a:gs>
                  <a:gs pos="100000">
                    <a:srgbClr val="BC5908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8.3333333333333367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2.7777777777777874E-3"/>
                  <c:y val="9.259259259259286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es-CO"/>
              </a:p>
            </c:txPr>
            <c:showVal val="1"/>
          </c:dLbls>
          <c:cat>
            <c:numRef>
              <c:f>CERTIFICACION!$A$4:$A$6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CERTIFICACION!$B$4:$B$6</c:f>
              <c:numCache>
                <c:formatCode>0%</c:formatCode>
                <c:ptCount val="3"/>
                <c:pt idx="0">
                  <c:v>1</c:v>
                </c:pt>
                <c:pt idx="1">
                  <c:v>0.75000000000000044</c:v>
                </c:pt>
                <c:pt idx="2">
                  <c:v>0.67000000000000071</c:v>
                </c:pt>
              </c:numCache>
            </c:numRef>
          </c:val>
        </c:ser>
        <c:shape val="box"/>
        <c:axId val="45932928"/>
        <c:axId val="47385600"/>
        <c:axId val="0"/>
      </c:bar3DChart>
      <c:catAx>
        <c:axId val="45932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47385600"/>
        <c:crosses val="autoZero"/>
        <c:auto val="1"/>
        <c:lblAlgn val="ctr"/>
        <c:lblOffset val="100"/>
      </c:catAx>
      <c:valAx>
        <c:axId val="47385600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</c:majorGridlines>
        <c:numFmt formatCode="0%" sourceLinked="1"/>
        <c:tickLblPos val="nextTo"/>
        <c:crossAx val="45932928"/>
        <c:crosses val="autoZero"/>
        <c:crossBetween val="between"/>
      </c:valAx>
    </c:plotArea>
    <c:plotVisOnly val="1"/>
    <c:dispBlanksAs val="gap"/>
  </c:chart>
  <c:spPr>
    <a:ln>
      <a:noFill/>
    </a:ln>
    <a:effectLst>
      <a:outerShdw blurRad="50800" dist="38100" dir="8100000" algn="tr" rotWithShape="0">
        <a:prstClr val="black">
          <a:alpha val="40000"/>
        </a:prstClr>
      </a:outerShdw>
    </a:effectLst>
    <a:scene3d>
      <a:camera prst="orthographicFront"/>
      <a:lightRig rig="threePt" dir="t"/>
    </a:scene3d>
    <a:sp3d prstMaterial="dkEdge">
      <a:bevelT w="114300" prst="artDeco"/>
    </a:sp3d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05E9D-E6BE-43FE-9144-F95988C2AD20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4FE15-2889-4A68-9412-6CE5B3B20DC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089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4345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0115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94887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43358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34293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15648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98372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9586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239390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47126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62074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CC7C-144D-4971-AA84-BE4589E9A03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1454-C1A6-4D60-9FDE-25D12080465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9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6" name="5 CuadroTexto"/>
          <p:cNvSpPr txBox="1"/>
          <p:nvPr/>
        </p:nvSpPr>
        <p:spPr>
          <a:xfrm>
            <a:off x="1828800" y="6172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1">
                    <a:lumMod val="50000"/>
                  </a:schemeClr>
                </a:solidFill>
              </a:rPr>
              <a:t>Jimmy</a:t>
            </a:r>
            <a:r>
              <a:rPr lang="es-CO" sz="2000" dirty="0" smtClean="0"/>
              <a:t> Díaz Gobernador</a:t>
            </a:r>
            <a:r>
              <a:rPr lang="es-CO" dirty="0" smtClean="0"/>
              <a:t>  </a:t>
            </a:r>
            <a:endParaRPr lang="en-U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034" y="4357694"/>
            <a:ext cx="8001056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AUDIENCIA PÚBLICA DE R</a:t>
            </a:r>
            <a:r>
              <a:rPr lang="es-CO" sz="4400" b="1" dirty="0" smtClean="0"/>
              <a:t>ENDICIÓN</a:t>
            </a: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</a:t>
            </a:r>
            <a:r>
              <a:rPr kumimoji="0" lang="es-CO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CUENTAS</a:t>
            </a:r>
          </a:p>
          <a:p>
            <a:pPr lvl="0" algn="ctr">
              <a:spcBef>
                <a:spcPct val="0"/>
              </a:spcBef>
            </a:pP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VIGENCIA - 2013</a:t>
            </a:r>
            <a:endParaRPr kumimoji="0" lang="es-CO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4348" y="2000240"/>
            <a:ext cx="7572428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REPUBLICA</a:t>
            </a:r>
            <a:r>
              <a:rPr kumimoji="0" lang="es-CO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COLOMBIA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400" b="1" baseline="0" dirty="0" smtClean="0">
                <a:latin typeface="+mj-lt"/>
                <a:ea typeface="+mj-ea"/>
                <a:cs typeface="+mj-cs"/>
              </a:rPr>
              <a:t>GOBERNACIÓN</a:t>
            </a:r>
            <a:r>
              <a:rPr lang="es-CO" sz="4400" b="1" dirty="0" smtClean="0">
                <a:latin typeface="+mj-lt"/>
                <a:ea typeface="+mj-ea"/>
                <a:cs typeface="+mj-cs"/>
              </a:rPr>
              <a:t> DEL PUTUMAYO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SECRETARIA DE EDUCACION DEPARTAMENTAL</a:t>
            </a:r>
            <a:endParaRPr kumimoji="0" lang="es-CO" sz="4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" descr="C:\Users\Usua\Downloads\lupa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8126" y="6207113"/>
            <a:ext cx="2643174" cy="650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7" name="6 Rectángulo"/>
          <p:cNvSpPr/>
          <p:nvPr/>
        </p:nvSpPr>
        <p:spPr>
          <a:xfrm>
            <a:off x="500034" y="5715016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Cobertura en cifras Putumayo – MEN Grupo Cobertura y equidad a diciembre 30 de 2013 </a:t>
            </a:r>
            <a:endParaRPr lang="es-CO" sz="1200" b="1" dirty="0"/>
          </a:p>
        </p:txBody>
      </p:sp>
      <p:sp>
        <p:nvSpPr>
          <p:cNvPr id="10" name="9 Rectángulo"/>
          <p:cNvSpPr/>
          <p:nvPr/>
        </p:nvSpPr>
        <p:spPr>
          <a:xfrm>
            <a:off x="357158" y="1785926"/>
            <a:ext cx="8358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EVOLUCIÓN MATRÍCULA POR ZONA</a:t>
            </a:r>
            <a:endParaRPr lang="es-CO" sz="2400" b="1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428596" y="2500306"/>
          <a:ext cx="8001058" cy="2928959"/>
        </p:xfrm>
        <a:graphic>
          <a:graphicData uri="http://schemas.openxmlformats.org/drawingml/2006/table">
            <a:tbl>
              <a:tblPr/>
              <a:tblGrid>
                <a:gridCol w="1493617"/>
                <a:gridCol w="845037"/>
                <a:gridCol w="970992"/>
                <a:gridCol w="845037"/>
                <a:gridCol w="845037"/>
                <a:gridCol w="845037"/>
                <a:gridCol w="845037"/>
                <a:gridCol w="1311264"/>
              </a:tblGrid>
              <a:tr h="983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ZONA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2007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2008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2009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2010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2011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Century Gothic"/>
                          <a:ea typeface="Times New Roman"/>
                          <a:cs typeface="Arial"/>
                        </a:rPr>
                        <a:t>2012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u="none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es-CO" sz="1600" b="1" u="none" dirty="0">
                        <a:solidFill>
                          <a:schemeClr val="tx1"/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8F"/>
                    </a:solidFill>
                  </a:tcPr>
                </a:tc>
              </a:tr>
              <a:tr h="64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Urbana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45.734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53.709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46.550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47.731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49.737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Century Gothic"/>
                          <a:ea typeface="Times New Roman"/>
                          <a:cs typeface="Arial"/>
                        </a:rPr>
                        <a:t>50.796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Century Gothic"/>
                          <a:ea typeface="Times New Roman"/>
                          <a:cs typeface="Arial"/>
                        </a:rPr>
                        <a:t>49.458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Rural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51.069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55.952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48.353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40.252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38.455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36.733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Century Gothic"/>
                          <a:ea typeface="Times New Roman"/>
                          <a:cs typeface="Arial"/>
                        </a:rPr>
                        <a:t>34.420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Total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96.803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109.661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94.903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87.983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88.192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latin typeface="Century Gothic"/>
                          <a:ea typeface="Times New Roman"/>
                          <a:cs typeface="Arial"/>
                        </a:rPr>
                        <a:t>87.529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Century Gothic"/>
                          <a:ea typeface="Times New Roman"/>
                          <a:cs typeface="Arial"/>
                        </a:rPr>
                        <a:t>83.878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Fuente</a:t>
            </a:r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8429684" cy="474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Fuente</a:t>
            </a:r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5" name="4 Rectángulo"/>
          <p:cNvSpPr/>
          <p:nvPr/>
        </p:nvSpPr>
        <p:spPr>
          <a:xfrm>
            <a:off x="1571604" y="1714488"/>
            <a:ext cx="6195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1" dirty="0" smtClean="0"/>
              <a:t>NÚMERO DE ESTUDIANTES POR COMPUTADOR</a:t>
            </a:r>
            <a:endParaRPr lang="es-CO" sz="2400" b="1" dirty="0"/>
          </a:p>
        </p:txBody>
      </p:sp>
      <p:graphicFrame>
        <p:nvGraphicFramePr>
          <p:cNvPr id="6" name="5 Gráfico"/>
          <p:cNvGraphicFramePr/>
          <p:nvPr/>
        </p:nvGraphicFramePr>
        <p:xfrm>
          <a:off x="928662" y="2381250"/>
          <a:ext cx="7500990" cy="3405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Rectángulo"/>
          <p:cNvSpPr/>
          <p:nvPr/>
        </p:nvSpPr>
        <p:spPr>
          <a:xfrm>
            <a:off x="500034" y="5715016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</a:t>
            </a:r>
            <a:r>
              <a:rPr lang="es-ES" sz="1200" dirty="0" smtClean="0"/>
              <a:t>Calidad Educativa SED - </a:t>
            </a:r>
            <a:r>
              <a:rPr lang="es-ES" sz="1200" dirty="0" smtClean="0"/>
              <a:t>diciembre 30 de 2013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Fuente</a:t>
            </a:r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5" name="4 Rectángulo"/>
          <p:cNvSpPr/>
          <p:nvPr/>
        </p:nvSpPr>
        <p:spPr>
          <a:xfrm>
            <a:off x="928662" y="1714488"/>
            <a:ext cx="7871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PORCENTAJE DE MATRÍCULA CON ACCESO A INTERNET</a:t>
            </a:r>
            <a:endParaRPr lang="es-CO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500034" y="5715016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</a:t>
            </a:r>
            <a:r>
              <a:rPr lang="es-ES" sz="1200" dirty="0" smtClean="0"/>
              <a:t>Calidad Educativa SED - </a:t>
            </a:r>
            <a:r>
              <a:rPr lang="es-ES" sz="1200" dirty="0" smtClean="0"/>
              <a:t>diciembre 30 de 2013 </a:t>
            </a:r>
            <a:endParaRPr lang="es-CO" sz="1200" b="1" dirty="0"/>
          </a:p>
        </p:txBody>
      </p:sp>
      <p:graphicFrame>
        <p:nvGraphicFramePr>
          <p:cNvPr id="8" name="7 Gráfico"/>
          <p:cNvGraphicFramePr/>
          <p:nvPr/>
        </p:nvGraphicFramePr>
        <p:xfrm>
          <a:off x="714348" y="2285992"/>
          <a:ext cx="7715304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828" y="1857364"/>
            <a:ext cx="80447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graphicFrame>
        <p:nvGraphicFramePr>
          <p:cNvPr id="10" name="9 Gráfico"/>
          <p:cNvGraphicFramePr/>
          <p:nvPr/>
        </p:nvGraphicFramePr>
        <p:xfrm>
          <a:off x="928662" y="2571744"/>
          <a:ext cx="714380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285720" y="1571612"/>
            <a:ext cx="8572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PORCENTAJE DE PROCESOS DEL SERVICIO EDUCATIVO QUE MANEJAN SU GESTIÓN POR MEDIO DE SISTEMAS DE INFORMACIÓN</a:t>
            </a:r>
            <a:endParaRPr lang="es-CO" sz="2200" b="1" dirty="0"/>
          </a:p>
        </p:txBody>
      </p:sp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0" y="1428736"/>
            <a:ext cx="91440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s-CO" sz="2500" b="1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900" b="1" dirty="0" smtClean="0"/>
              <a:t>PORCENTAJE DE MACROPROCESOS CERTIFICADOS</a:t>
            </a:r>
            <a:endParaRPr kumimoji="0" lang="es-CO" sz="2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7" name="6 Gráfico"/>
          <p:cNvGraphicFramePr/>
          <p:nvPr/>
        </p:nvGraphicFramePr>
        <p:xfrm>
          <a:off x="1214414" y="2285992"/>
          <a:ext cx="6786610" cy="401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0" y="1714488"/>
            <a:ext cx="91440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s-CO" sz="2500" b="1" dirty="0" smtClean="0">
              <a:latin typeface="+mj-lt"/>
              <a:ea typeface="+mj-ea"/>
              <a:cs typeface="+mj-cs"/>
            </a:endParaRPr>
          </a:p>
          <a:p>
            <a:pPr algn="ctr" fontAlgn="ctr"/>
            <a:r>
              <a:rPr lang="es-CO" sz="5900" b="1" dirty="0" smtClean="0">
                <a:solidFill>
                  <a:srgbClr val="000000"/>
                </a:solidFill>
              </a:rPr>
              <a:t>OPORTUNIDAD EN LA RESPUESTA</a:t>
            </a:r>
            <a:endParaRPr lang="es-CO" sz="5900" b="1" dirty="0" smtClean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00035" y="2571744"/>
          <a:ext cx="8072494" cy="2643207"/>
        </p:xfrm>
        <a:graphic>
          <a:graphicData uri="http://schemas.openxmlformats.org/drawingml/2006/table">
            <a:tbl>
              <a:tblPr/>
              <a:tblGrid>
                <a:gridCol w="988310"/>
                <a:gridCol w="1796140"/>
                <a:gridCol w="957426"/>
                <a:gridCol w="1778767"/>
                <a:gridCol w="957426"/>
                <a:gridCol w="1594425"/>
              </a:tblGrid>
              <a:tr h="77830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2011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33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LUGAR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OPORTUNIDAD EN LA RESPUESTA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LUGAR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OPORTUNIDAD EN LA RESPUESTA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LUGAR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OPORTUNIDAD EN LA RESPUESTA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97,99%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86,94%</a:t>
                      </a:r>
                      <a:endParaRPr lang="es-CO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94.40% 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28596" y="5286388"/>
            <a:ext cx="7310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Fuente: Ranking  Nacional SAC – MEN - requerimientos atendidos 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diciembre 30 de 2013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28.673 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57158" y="1428736"/>
            <a:ext cx="835824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s-CO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AVANCES Y LOGROS</a:t>
            </a:r>
            <a:endParaRPr kumimoji="0" lang="es-CO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8728" y="2000240"/>
            <a:ext cx="628654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048892"/>
            <a:ext cx="8072494" cy="452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6" name="5 CuadroTexto"/>
          <p:cNvSpPr txBox="1"/>
          <p:nvPr/>
        </p:nvSpPr>
        <p:spPr>
          <a:xfrm>
            <a:off x="1828800" y="6172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1">
                    <a:lumMod val="50000"/>
                  </a:schemeClr>
                </a:solidFill>
              </a:rPr>
              <a:t>Jimmy</a:t>
            </a:r>
            <a:r>
              <a:rPr lang="es-CO" sz="2000" dirty="0" smtClean="0"/>
              <a:t> Díaz Gobernador</a:t>
            </a:r>
            <a:r>
              <a:rPr lang="es-CO" dirty="0" smtClean="0"/>
              <a:t>  </a:t>
            </a:r>
            <a:endParaRPr lang="en-US" dirty="0"/>
          </a:p>
        </p:txBody>
      </p:sp>
      <p:pic>
        <p:nvPicPr>
          <p:cNvPr id="9" name="Picture 1" descr="C:\Users\Usua\Downloads\lupa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8126" y="6207113"/>
            <a:ext cx="2643174" cy="650887"/>
          </a:xfrm>
          <a:prstGeom prst="rect">
            <a:avLst/>
          </a:prstGeom>
          <a:noFill/>
        </p:spPr>
      </p:pic>
      <p:pic>
        <p:nvPicPr>
          <p:cNvPr id="10" name="Picture 6" descr="SAM_497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0" y="4081321"/>
            <a:ext cx="2428892" cy="187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4" descr="ana 46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65" b="24765"/>
          <a:stretch>
            <a:fillRect/>
          </a:stretch>
        </p:blipFill>
        <p:spPr bwMode="auto">
          <a:xfrm>
            <a:off x="214282" y="2000240"/>
            <a:ext cx="2508247" cy="150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0 Imagen" descr="SL732086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178" b="12744"/>
          <a:stretch>
            <a:fillRect/>
          </a:stretch>
        </p:blipFill>
        <p:spPr bwMode="auto">
          <a:xfrm>
            <a:off x="6357950" y="2143116"/>
            <a:ext cx="2520280" cy="135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RICARDO OSPINA\Documents\EMPRESARIAL\COTIZACIONES 2011\AULAS COLEGIO CANDIDO LEGUIZAMO\fotos entrega final\DSC0228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777" b="25399"/>
          <a:stretch>
            <a:fillRect/>
          </a:stretch>
        </p:blipFill>
        <p:spPr bwMode="auto">
          <a:xfrm>
            <a:off x="2857488" y="2143116"/>
            <a:ext cx="3329149" cy="135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SAM_496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443"/>
          <a:stretch>
            <a:fillRect/>
          </a:stretch>
        </p:blipFill>
        <p:spPr bwMode="auto">
          <a:xfrm>
            <a:off x="285720" y="4000504"/>
            <a:ext cx="245055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DSC_016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745" b="14824"/>
          <a:stretch>
            <a:fillRect/>
          </a:stretch>
        </p:blipFill>
        <p:spPr bwMode="auto">
          <a:xfrm>
            <a:off x="5776586" y="4429132"/>
            <a:ext cx="3103924" cy="150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14488"/>
            <a:ext cx="7945552" cy="469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5" name="4 Rectángulo"/>
          <p:cNvSpPr/>
          <p:nvPr/>
        </p:nvSpPr>
        <p:spPr>
          <a:xfrm>
            <a:off x="428564" y="1643050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PORCENTAJE DE JORNADAS EDUCATIVAS CON </a:t>
            </a:r>
          </a:p>
          <a:p>
            <a:pPr algn="ctr"/>
            <a:r>
              <a:rPr lang="es-ES" sz="2000" b="1" dirty="0" smtClean="0"/>
              <a:t>RESULTADOS ALTOS EN PRUEBAS SABER 11º</a:t>
            </a:r>
            <a:endParaRPr lang="es-CO" sz="2000" b="1" dirty="0"/>
          </a:p>
        </p:txBody>
      </p:sp>
      <p:graphicFrame>
        <p:nvGraphicFramePr>
          <p:cNvPr id="6" name="5 Gráfico"/>
          <p:cNvGraphicFramePr/>
          <p:nvPr/>
        </p:nvGraphicFramePr>
        <p:xfrm>
          <a:off x="714348" y="2257424"/>
          <a:ext cx="7715303" cy="388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Rectángulo"/>
          <p:cNvSpPr/>
          <p:nvPr/>
        </p:nvSpPr>
        <p:spPr>
          <a:xfrm>
            <a:off x="214282" y="6143644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Cobertura en cifras Putumayo – MEN Grupo Cobertura y equidad a diciembre 30 de 2013 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Fuente</a:t>
            </a:r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16" name="15 Rectángulo"/>
          <p:cNvSpPr/>
          <p:nvPr/>
        </p:nvSpPr>
        <p:spPr>
          <a:xfrm>
            <a:off x="-71470" y="1500175"/>
            <a:ext cx="9215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800" b="1" dirty="0" smtClean="0"/>
              <a:t> </a:t>
            </a: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14487"/>
            <a:ext cx="8215370" cy="489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5" name="4 Rectángulo"/>
          <p:cNvSpPr/>
          <p:nvPr/>
        </p:nvSpPr>
        <p:spPr>
          <a:xfrm>
            <a:off x="428564" y="1643050"/>
            <a:ext cx="8358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/>
              <a:t>TASA DE COBERTURA BRUTA EN EDUCACIÓN BÁSICA </a:t>
            </a:r>
          </a:p>
          <a:p>
            <a:pPr algn="ctr"/>
            <a:r>
              <a:rPr lang="es-CO" sz="2400" b="1" dirty="0" smtClean="0"/>
              <a:t>(PREESCOLAR, BÁSICA PRIMARIA, BÁSICA SECUNDARIA)</a:t>
            </a:r>
            <a:endParaRPr lang="es-CO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714348" y="5643578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Cobertura en cifras Putumayo – MEN Grupo Cobertura y equidad a diciembre 30 de 2013 </a:t>
            </a:r>
            <a:endParaRPr lang="es-CO" sz="1200" b="1" dirty="0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75009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5" name="4 Rectángulo"/>
          <p:cNvSpPr/>
          <p:nvPr/>
        </p:nvSpPr>
        <p:spPr>
          <a:xfrm>
            <a:off x="428564" y="1643050"/>
            <a:ext cx="8358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TASA DE COBERTURA NETA TOTAL EN EDUCACIÓN BÁSICA (PREESCOLAR, BÁSICA PRIMARIA, BÁSICA SECUNDARIA)</a:t>
            </a:r>
            <a:endParaRPr lang="es-CO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642910" y="6072206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Cobertura en cifras Putumayo – MEN Grupo Cobertura y equidad a diciembre 30 de 2013 </a:t>
            </a:r>
            <a:endParaRPr lang="es-CO" sz="1200" b="1" dirty="0"/>
          </a:p>
        </p:txBody>
      </p:sp>
      <p:graphicFrame>
        <p:nvGraphicFramePr>
          <p:cNvPr id="9" name="8 Gráfico"/>
          <p:cNvGraphicFramePr/>
          <p:nvPr/>
        </p:nvGraphicFramePr>
        <p:xfrm>
          <a:off x="714348" y="2214554"/>
          <a:ext cx="735811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</p:spPr>
      </p:pic>
      <p:sp>
        <p:nvSpPr>
          <p:cNvPr id="7" name="6 Rectángulo"/>
          <p:cNvSpPr/>
          <p:nvPr/>
        </p:nvSpPr>
        <p:spPr>
          <a:xfrm>
            <a:off x="428596" y="5500702"/>
            <a:ext cx="7858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Fuente: Cobertura en cifras Putumayo – MEN Grupo Cobertura y equidad a diciembre 30 de 2013 </a:t>
            </a:r>
            <a:endParaRPr lang="es-CO" sz="1200" b="1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28599" y="2500305"/>
          <a:ext cx="8286804" cy="2928961"/>
        </p:xfrm>
        <a:graphic>
          <a:graphicData uri="http://schemas.openxmlformats.org/drawingml/2006/table">
            <a:tbl>
              <a:tblPr/>
              <a:tblGrid>
                <a:gridCol w="2061042"/>
                <a:gridCol w="881272"/>
                <a:gridCol w="1009200"/>
                <a:gridCol w="867058"/>
                <a:gridCol w="867058"/>
                <a:gridCol w="867058"/>
                <a:gridCol w="867058"/>
                <a:gridCol w="867058"/>
              </a:tblGrid>
              <a:tr h="42481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>
                          <a:latin typeface="Century Gothic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</a:tr>
              <a:tr h="40245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latin typeface="Century Gothic"/>
                        </a:rPr>
                        <a:t>Oficial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87.436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92.106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78.576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74.821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77.182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80.406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80.989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5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latin typeface="Century Gothic"/>
                        </a:rPr>
                        <a:t>Contratada Oficial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7.214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15.377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14.624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10.451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8.674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4.753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876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11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latin typeface="Century Gothic"/>
                        </a:rPr>
                        <a:t>Contratada Privada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432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338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11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latin typeface="Century Gothic"/>
                        </a:rPr>
                        <a:t>No Oficial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1.721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1.840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1.703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2.711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2.331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2.370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2.013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11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latin typeface="Century Gothic"/>
                        </a:rPr>
                        <a:t>Sector no definido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1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latin typeface="Century Gothic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>
                          <a:latin typeface="Century Gothic"/>
                        </a:rPr>
                        <a:t>96.803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 dirty="0">
                          <a:latin typeface="Century Gothic"/>
                        </a:rPr>
                        <a:t>109.661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>
                          <a:latin typeface="Century Gothic"/>
                        </a:rPr>
                        <a:t>94.903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>
                          <a:latin typeface="Century Gothic"/>
                        </a:rPr>
                        <a:t>87.983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>
                          <a:latin typeface="Century Gothic"/>
                        </a:rPr>
                        <a:t>88.192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>
                          <a:latin typeface="Century Gothic"/>
                        </a:rPr>
                        <a:t>87.529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 dirty="0">
                          <a:latin typeface="Century Gothic"/>
                        </a:rPr>
                        <a:t>83.878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F084"/>
                    </a:solidFill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357158" y="1785926"/>
            <a:ext cx="8358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EVOLUCIÓN MATRÍCULA POR SECTOR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xmlns="" val="422718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14038</TotalTime>
  <Words>418</Words>
  <Application>Microsoft Office PowerPoint</Application>
  <PresentationFormat>Presentación en pantalla (4:3)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Fuente</vt:lpstr>
      <vt:lpstr>Diapositiva 7</vt:lpstr>
      <vt:lpstr>Diapositiva 8</vt:lpstr>
      <vt:lpstr>Diapositiva 9</vt:lpstr>
      <vt:lpstr>Diapositiva 10</vt:lpstr>
      <vt:lpstr>Fuente</vt:lpstr>
      <vt:lpstr>Fuente</vt:lpstr>
      <vt:lpstr>Fuente</vt:lpstr>
      <vt:lpstr>Diapositiva 14</vt:lpstr>
      <vt:lpstr>Diapositiva 15</vt:lpstr>
      <vt:lpstr>Diapositiva 16</vt:lpstr>
      <vt:lpstr>Diapositiva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HERNANDO VIVEROS CALDERON</cp:lastModifiedBy>
  <cp:revision>599</cp:revision>
  <dcterms:created xsi:type="dcterms:W3CDTF">2012-03-06T13:01:01Z</dcterms:created>
  <dcterms:modified xsi:type="dcterms:W3CDTF">2014-04-12T00:46:51Z</dcterms:modified>
</cp:coreProperties>
</file>